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3300"/>
    <a:srgbClr val="CCECFF"/>
    <a:srgbClr val="66FF66"/>
    <a:srgbClr val="00FFCC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CF38D-F091-40B0-AFCF-2D3298362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48D8C-C3D7-4730-BE36-CEE045A712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D74ED-AAE6-4EB8-8AD9-748C896E55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09952-B89D-4332-B655-B8670C4A6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4732A-07CF-464E-BB73-4E16CB846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4F45A-7A50-4760-96F6-EDA246330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8280C-8E46-4F80-A99C-C031820C3D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E7078-08A3-47FD-A1E3-2A507218BE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250F3-6455-4972-B192-C56D90E3A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BD714-65CF-4BE8-814B-6B8BE9558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3EF3A-142C-4063-917D-A59923708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E4A5D1-3E34-47ED-96ED-410B02ECAD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useoprado.mcu.es/prado/prado/html/ihome.html/" TargetMode="External"/><Relationship Id="rId2" Type="http://schemas.openxmlformats.org/officeDocument/2006/relationships/hyperlink" Target="http://museoprado.mcu.es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audio" Target="../media/audio4.wav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5.wav"/><Relationship Id="rId7" Type="http://schemas.openxmlformats.org/officeDocument/2006/relationships/audio" Target="../media/audio7.wav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audio" Target="../media/audio1.wav"/><Relationship Id="rId11" Type="http://schemas.openxmlformats.org/officeDocument/2006/relationships/oleObject" Target="../embeddings/oleObject5.bin"/><Relationship Id="rId5" Type="http://schemas.openxmlformats.org/officeDocument/2006/relationships/audio" Target="../media/audio6.wav"/><Relationship Id="rId10" Type="http://schemas.openxmlformats.org/officeDocument/2006/relationships/oleObject" Target="../embeddings/oleObject4.bin"/><Relationship Id="rId4" Type="http://schemas.openxmlformats.org/officeDocument/2006/relationships/audio" Target="../media/audio3.wav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447800"/>
          </a:xfrm>
        </p:spPr>
        <p:txBody>
          <a:bodyPr/>
          <a:lstStyle/>
          <a:p>
            <a:r>
              <a:rPr lang="en-US"/>
              <a:t>Adjectives in Spanish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r>
              <a:rPr lang="en-US"/>
              <a:t>Los adjetivos  en español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419600" y="533400"/>
          <a:ext cx="3471863" cy="3200400"/>
        </p:xfrm>
        <a:graphic>
          <a:graphicData uri="http://schemas.openxmlformats.org/presentationml/2006/ole">
            <p:oleObj spid="_x0000_s2052" name="Clip" r:id="rId3" imgW="847395" imgH="952129" progId="MS_ClipArt_Gallery.2">
              <p:embed/>
            </p:oleObj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8925" y="5832475"/>
            <a:ext cx="1935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Sheila McCoy</a:t>
            </a:r>
          </a:p>
          <a:p>
            <a:r>
              <a:rPr lang="en-US"/>
              <a:t>Floyd College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762000"/>
            <a:ext cx="9144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Remember that in Spanish , whether it follows</a:t>
            </a:r>
          </a:p>
          <a:p>
            <a:r>
              <a:rPr lang="en-US" sz="3200"/>
              <a:t>or precedes the noun, the adjective must match the noun in gender and number: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50925" y="3030538"/>
            <a:ext cx="20002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(Adj)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803525" y="36258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66FF66"/>
                </a:solidFill>
              </a:rPr>
              <a:t>x</a:t>
            </a:r>
            <a:r>
              <a:rPr lang="en-US" sz="3600" b="1">
                <a:solidFill>
                  <a:srgbClr val="CCECFF"/>
                </a:solidFill>
              </a:rPr>
              <a:t>y</a:t>
            </a:r>
            <a:endParaRPr lang="en-US" sz="36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717925" y="3343275"/>
            <a:ext cx="387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=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038600" y="2362200"/>
            <a:ext cx="14859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7200"/>
              <a:t>N</a:t>
            </a:r>
            <a:endParaRPr lang="en-US" sz="72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546725" y="41592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66FF66"/>
                </a:solidFill>
              </a:rPr>
              <a:t>x</a:t>
            </a:r>
            <a:r>
              <a:rPr lang="en-US" sz="3600" b="1">
                <a:solidFill>
                  <a:srgbClr val="CCECFF"/>
                </a:solidFill>
              </a:rPr>
              <a:t>y</a:t>
            </a:r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096000" y="3378200"/>
            <a:ext cx="384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</a:t>
            </a:r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629400" y="2971800"/>
            <a:ext cx="2133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(</a:t>
            </a:r>
            <a:r>
              <a:rPr lang="en-US" sz="6600"/>
              <a:t>Adj</a:t>
            </a:r>
            <a:r>
              <a:rPr lang="en-US" sz="3600"/>
              <a:t>)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8137525" y="377825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66FF66"/>
                </a:solidFill>
              </a:rPr>
              <a:t>x</a:t>
            </a:r>
            <a:r>
              <a:rPr lang="en-US" sz="3600" b="1">
                <a:solidFill>
                  <a:srgbClr val="CCECFF"/>
                </a:solidFill>
              </a:rPr>
              <a:t>y</a:t>
            </a:r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69925" y="5299075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Adj=adjective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032125" y="5299075"/>
            <a:ext cx="1316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N= noun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784725" y="5222875"/>
            <a:ext cx="345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66FF66"/>
                </a:solidFill>
              </a:rPr>
              <a:t>X=</a:t>
            </a:r>
            <a:r>
              <a:rPr lang="en-US" b="1">
                <a:solidFill>
                  <a:srgbClr val="FFFF66"/>
                </a:solidFill>
              </a:rPr>
              <a:t>masculine </a:t>
            </a:r>
            <a:r>
              <a:rPr lang="en-US" b="1">
                <a:solidFill>
                  <a:srgbClr val="66FF66"/>
                </a:solidFill>
              </a:rPr>
              <a:t>or </a:t>
            </a:r>
            <a:r>
              <a:rPr lang="en-US" b="1">
                <a:solidFill>
                  <a:srgbClr val="00FFCC"/>
                </a:solidFill>
              </a:rPr>
              <a:t>feminine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784725" y="5832475"/>
            <a:ext cx="2955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CCECFF"/>
                </a:solidFill>
              </a:rPr>
              <a:t>Y</a:t>
            </a:r>
            <a:r>
              <a:rPr lang="en-US" b="1">
                <a:solidFill>
                  <a:schemeClr val="hlink"/>
                </a:solidFill>
              </a:rPr>
              <a:t>= </a:t>
            </a:r>
            <a:r>
              <a:rPr lang="en-US" b="1">
                <a:solidFill>
                  <a:srgbClr val="6666FF"/>
                </a:solidFill>
              </a:rPr>
              <a:t>singular</a:t>
            </a:r>
            <a:r>
              <a:rPr lang="en-US" b="1">
                <a:solidFill>
                  <a:schemeClr val="hlink"/>
                </a:solidFill>
              </a:rPr>
              <a:t> or </a:t>
            </a:r>
            <a:r>
              <a:rPr lang="en-US" b="1">
                <a:solidFill>
                  <a:schemeClr val="accent1"/>
                </a:solidFill>
              </a:rPr>
              <a:t>plural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4" grpId="0" autoUpdateAnimBg="0"/>
      <p:bldP spid="12295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utoUpdateAnimBg="0"/>
      <p:bldP spid="12302" grpId="0" autoUpdateAnimBg="0"/>
      <p:bldP spid="12303" grpId="0" autoUpdateAnimBg="0"/>
      <p:bldP spid="123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12750" y="1752600"/>
            <a:ext cx="873125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>
                <a:solidFill>
                  <a:srgbClr val="66FF66"/>
                </a:solidFill>
              </a:rPr>
              <a:t>Where would you be if you were in the Prado?</a:t>
            </a:r>
          </a:p>
          <a:p>
            <a:endParaRPr lang="en-US" sz="2800">
              <a:solidFill>
                <a:srgbClr val="66FF66"/>
              </a:solidFill>
            </a:endParaRPr>
          </a:p>
          <a:p>
            <a:r>
              <a:rPr lang="en-US" sz="6000">
                <a:solidFill>
                  <a:srgbClr val="00FFCC"/>
                </a:solidFill>
              </a:rPr>
              <a:t>Why would you be there?</a:t>
            </a:r>
            <a:endParaRPr lang="en-US" sz="60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794125" y="5984875"/>
            <a:ext cx="522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95600" y="5105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hlinkClick r:id="rId2"/>
              </a:rPr>
              <a:t>http://museoprado.mcu.es/</a:t>
            </a:r>
            <a:endParaRPr lang="en-US">
              <a:hlinkClick r:id="rId3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489325" y="4537075"/>
            <a:ext cx="378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(visit URL below for answer)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98525" y="434975"/>
            <a:ext cx="7708900" cy="667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Adjectives are like mirrors:</a:t>
            </a:r>
          </a:p>
          <a:p>
            <a:r>
              <a:rPr lang="en-US" sz="5400"/>
              <a:t>they reflect the gender and</a:t>
            </a:r>
          </a:p>
          <a:p>
            <a:r>
              <a:rPr lang="en-US" sz="5400"/>
              <a:t>number of the noun they </a:t>
            </a:r>
          </a:p>
          <a:p>
            <a:r>
              <a:rPr lang="en-US" sz="5400"/>
              <a:t>modify.   </a:t>
            </a:r>
          </a:p>
          <a:p>
            <a:r>
              <a:rPr lang="en-US" sz="5400" b="1" i="1"/>
              <a:t>	Adjective  </a:t>
            </a:r>
            <a:r>
              <a:rPr lang="en-US" sz="5400" b="1"/>
              <a:t>= </a:t>
            </a:r>
            <a:r>
              <a:rPr lang="en-US" sz="5400" b="1" i="1"/>
              <a:t>Noun</a:t>
            </a:r>
          </a:p>
          <a:p>
            <a:r>
              <a:rPr lang="en-US" sz="5400" b="1" i="1"/>
              <a:t>		 </a:t>
            </a:r>
            <a:r>
              <a:rPr lang="en-US" sz="5400" b="1"/>
              <a:t>in form</a:t>
            </a:r>
            <a:endParaRPr lang="en-US" sz="5400"/>
          </a:p>
          <a:p>
            <a:endParaRPr lang="en-US" sz="5400"/>
          </a:p>
          <a:p>
            <a:endParaRPr lang="en-US"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279525" y="606425"/>
            <a:ext cx="7497763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Nouns  have gender and number</a:t>
            </a:r>
          </a:p>
          <a:p>
            <a:r>
              <a:rPr lang="en-US" sz="4000" b="1"/>
              <a:t>in Spanish and so the adjective </a:t>
            </a:r>
          </a:p>
          <a:p>
            <a:r>
              <a:rPr lang="en-US" sz="4000" b="1"/>
              <a:t>must reflect the same gender and </a:t>
            </a:r>
          </a:p>
          <a:p>
            <a:r>
              <a:rPr lang="en-US" sz="4000" b="1"/>
              <a:t>number as its noun.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31925" y="3643313"/>
            <a:ext cx="34353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FFFF66"/>
                </a:solidFill>
              </a:rPr>
              <a:t>El</a:t>
            </a:r>
            <a:r>
              <a:rPr lang="en-US" sz="7200"/>
              <a:t>  chic</a:t>
            </a:r>
            <a:r>
              <a:rPr lang="en-US" sz="7200">
                <a:solidFill>
                  <a:srgbClr val="FFFF66"/>
                </a:solidFill>
              </a:rPr>
              <a:t>o</a:t>
            </a:r>
            <a:endParaRPr lang="en-US" sz="72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105400" y="3733800"/>
            <a:ext cx="34432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simpátic</a:t>
            </a:r>
            <a:r>
              <a:rPr lang="en-US" sz="6600">
                <a:solidFill>
                  <a:srgbClr val="FFFF66"/>
                </a:solidFill>
              </a:rPr>
              <a:t>o</a:t>
            </a:r>
            <a:endParaRPr lang="en-US" sz="60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70325" y="4648200"/>
            <a:ext cx="608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or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508125" y="5087938"/>
            <a:ext cx="31353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>
                <a:solidFill>
                  <a:srgbClr val="00FFCC"/>
                </a:solidFill>
              </a:rPr>
              <a:t>La</a:t>
            </a:r>
            <a:r>
              <a:rPr lang="en-US" sz="6000"/>
              <a:t>  </a:t>
            </a:r>
            <a:r>
              <a:rPr lang="en-US" sz="6600"/>
              <a:t>chic</a:t>
            </a:r>
            <a:r>
              <a:rPr lang="en-US" sz="6600">
                <a:solidFill>
                  <a:srgbClr val="00FFCC"/>
                </a:solidFill>
              </a:rPr>
              <a:t>a</a:t>
            </a:r>
            <a:endParaRPr lang="en-US" sz="6000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24400" y="5105400"/>
            <a:ext cx="35814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simpátic</a:t>
            </a:r>
            <a:r>
              <a:rPr lang="en-US" sz="6600">
                <a:solidFill>
                  <a:srgbClr val="00FFCC"/>
                </a:solidFill>
              </a:rPr>
              <a:t>a</a:t>
            </a:r>
            <a:endParaRPr lang="en-US" sz="6600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172200" y="2667000"/>
          <a:ext cx="2514600" cy="1219200"/>
        </p:xfrm>
        <a:graphic>
          <a:graphicData uri="http://schemas.openxmlformats.org/presentationml/2006/ole">
            <p:oleObj spid="_x0000_s4104" name="Clip" r:id="rId7" imgW="952129" imgH="714286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  <p:bldP spid="41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565525" y="363538"/>
            <a:ext cx="8826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/>
              <a:t>or</a:t>
            </a:r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41211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FFFF66"/>
                </a:solidFill>
              </a:rPr>
              <a:t>Los</a:t>
            </a:r>
            <a:r>
              <a:rPr lang="en-US" sz="7200"/>
              <a:t> chic</a:t>
            </a:r>
            <a:r>
              <a:rPr lang="en-US" sz="7200">
                <a:solidFill>
                  <a:srgbClr val="FFFF66"/>
                </a:solidFill>
              </a:rPr>
              <a:t>os</a:t>
            </a:r>
            <a:endParaRPr lang="en-US" sz="7200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105400" y="1600200"/>
            <a:ext cx="37687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simpátic</a:t>
            </a:r>
            <a:r>
              <a:rPr lang="en-US" sz="6600">
                <a:solidFill>
                  <a:srgbClr val="FFFF66"/>
                </a:solidFill>
              </a:rPr>
              <a:t>os</a:t>
            </a:r>
            <a:endParaRPr lang="en-US" sz="66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717925" y="3071813"/>
            <a:ext cx="649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or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3733800"/>
            <a:ext cx="36957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solidFill>
                  <a:srgbClr val="00FFCC"/>
                </a:solidFill>
              </a:rPr>
              <a:t>Las</a:t>
            </a:r>
            <a:r>
              <a:rPr lang="en-US" sz="6600"/>
              <a:t> chic</a:t>
            </a:r>
            <a:r>
              <a:rPr lang="en-US" sz="6600">
                <a:solidFill>
                  <a:srgbClr val="00FFCC"/>
                </a:solidFill>
              </a:rPr>
              <a:t>as</a:t>
            </a:r>
            <a:endParaRPr lang="en-US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53000" y="3733800"/>
            <a:ext cx="3733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simpátic</a:t>
            </a:r>
            <a:r>
              <a:rPr lang="en-US" sz="6600">
                <a:solidFill>
                  <a:srgbClr val="00FFCC"/>
                </a:solidFill>
              </a:rPr>
              <a:t>as</a:t>
            </a:r>
            <a:endParaRPr lang="en-US" sz="66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080125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003925" y="1108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6705600" y="0"/>
          <a:ext cx="1828800" cy="1676400"/>
        </p:xfrm>
        <a:graphic>
          <a:graphicData uri="http://schemas.openxmlformats.org/presentationml/2006/ole">
            <p:oleObj spid="_x0000_s5132" name="Clip" r:id="rId9" imgW="942857" imgH="761703" progId="MS_ClipArt_Gallery.2">
              <p:embed/>
            </p:oleObj>
          </a:graphicData>
        </a:graphic>
      </p:graphicFrame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1584325" y="498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889125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1584325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838200" y="415925"/>
          <a:ext cx="1676400" cy="1108075"/>
        </p:xfrm>
        <a:graphic>
          <a:graphicData uri="http://schemas.openxmlformats.org/presentationml/2006/ole">
            <p:oleObj spid="_x0000_s5138" name="Clip" r:id="rId10" imgW="942857" imgH="761703" progId="MS_ClipArt_Gallery.2">
              <p:embed/>
            </p:oleObj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5486400" y="5181600"/>
          <a:ext cx="2286000" cy="1676400"/>
        </p:xfrm>
        <a:graphic>
          <a:graphicData uri="http://schemas.openxmlformats.org/presentationml/2006/ole">
            <p:oleObj spid="_x0000_s5139" name="Clip" r:id="rId11" imgW="952129" imgH="923810" progId="MS_ClipArt_Gallery.2">
              <p:embed/>
            </p:oleObj>
          </a:graphicData>
        </a:graphic>
      </p:graphicFrame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2193925" y="560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2362200" y="5029200"/>
          <a:ext cx="1943100" cy="1490663"/>
        </p:xfrm>
        <a:graphic>
          <a:graphicData uri="http://schemas.openxmlformats.org/presentationml/2006/ole">
            <p:oleObj spid="_x0000_s5141" name="Clip" r:id="rId12" imgW="952129" imgH="92381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  <p:bldP spid="5125" grpId="0" autoUpdateAnimBg="0"/>
      <p:bldP spid="5126" grpId="0" autoUpdateAnimBg="0"/>
      <p:bldP spid="51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74688" y="381000"/>
            <a:ext cx="8469312" cy="210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Regular adjectives--those that end in </a:t>
            </a:r>
            <a:r>
              <a:rPr lang="en-US" sz="2800">
                <a:solidFill>
                  <a:srgbClr val="FFFF66"/>
                </a:solidFill>
              </a:rPr>
              <a:t>o</a:t>
            </a:r>
            <a:r>
              <a:rPr lang="en-US" sz="2800"/>
              <a:t>--change to the </a:t>
            </a:r>
          </a:p>
          <a:p>
            <a:r>
              <a:rPr lang="en-US" sz="2800"/>
              <a:t>feminine by dropping the -</a:t>
            </a:r>
            <a:r>
              <a:rPr lang="en-US" sz="2800">
                <a:solidFill>
                  <a:srgbClr val="FFFF66"/>
                </a:solidFill>
              </a:rPr>
              <a:t>o </a:t>
            </a:r>
            <a:r>
              <a:rPr lang="en-US" sz="2800"/>
              <a:t>and adding -</a:t>
            </a:r>
            <a:r>
              <a:rPr lang="en-US" sz="2800">
                <a:solidFill>
                  <a:srgbClr val="00FFCC"/>
                </a:solidFill>
              </a:rPr>
              <a:t>a</a:t>
            </a:r>
            <a:r>
              <a:rPr lang="en-US" sz="2800"/>
              <a:t>; they then</a:t>
            </a:r>
          </a:p>
          <a:p>
            <a:r>
              <a:rPr lang="en-US" sz="2800"/>
              <a:t>change to the plural by adding -</a:t>
            </a:r>
            <a:r>
              <a:rPr lang="en-US" sz="2800">
                <a:solidFill>
                  <a:schemeClr val="accent1"/>
                </a:solidFill>
              </a:rPr>
              <a:t>s </a:t>
            </a:r>
            <a:r>
              <a:rPr lang="en-US" sz="2800"/>
              <a:t>to either form: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981200" y="2971800"/>
            <a:ext cx="1555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/>
              <a:t>alt</a:t>
            </a:r>
            <a:r>
              <a:rPr lang="en-US" sz="7200">
                <a:solidFill>
                  <a:srgbClr val="FFFF66"/>
                </a:solidFill>
              </a:rPr>
              <a:t>o</a:t>
            </a:r>
            <a:endParaRPr lang="en-US" sz="72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03325" y="2000250"/>
            <a:ext cx="19923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Masculine: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0" y="1981200"/>
            <a:ext cx="20383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Feminine: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88925" y="3343275"/>
            <a:ext cx="1487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Singular: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0" y="2971800"/>
            <a:ext cx="109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/>
              <a:t>alt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324600" y="2971800"/>
            <a:ext cx="590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00FFCC"/>
                </a:solidFill>
              </a:rPr>
              <a:t>a</a:t>
            </a:r>
            <a:endParaRPr lang="en-US" sz="7200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88925" y="5124450"/>
            <a:ext cx="1343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</a:t>
            </a:r>
            <a:r>
              <a:rPr lang="en-US" sz="3200"/>
              <a:t>Plural: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057400" y="4800600"/>
            <a:ext cx="14414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alt</a:t>
            </a:r>
            <a:r>
              <a:rPr lang="en-US" sz="6600">
                <a:solidFill>
                  <a:srgbClr val="FFFF66"/>
                </a:solidFill>
              </a:rPr>
              <a:t>o</a:t>
            </a:r>
            <a:endParaRPr lang="en-US" sz="66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5410200" y="4800600"/>
            <a:ext cx="1524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600"/>
              <a:t>alt</a:t>
            </a:r>
            <a:r>
              <a:rPr lang="en-US" sz="6600">
                <a:solidFill>
                  <a:srgbClr val="00FFCC"/>
                </a:solidFill>
              </a:rPr>
              <a:t>a</a:t>
            </a:r>
            <a:endParaRPr lang="en-US" sz="600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276600" y="4724400"/>
            <a:ext cx="539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chemeClr val="accent1"/>
                </a:solidFill>
              </a:rPr>
              <a:t>s</a:t>
            </a:r>
            <a:endParaRPr lang="en-US" sz="7200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29400" y="4724400"/>
            <a:ext cx="6159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7200">
                <a:solidFill>
                  <a:schemeClr val="accent1"/>
                </a:solidFill>
              </a:rPr>
              <a:t>s</a:t>
            </a:r>
            <a:endParaRPr lang="en-US" sz="7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7" grpId="0" autoUpdateAnimBg="0"/>
      <p:bldP spid="61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Most irregular adjectives--those that end in a letter other than o--only change the ending to indicate plurals. If the adjective ends in a consonant, the</a:t>
            </a:r>
          </a:p>
          <a:p>
            <a:r>
              <a:rPr lang="en-US" sz="3200"/>
              <a:t>plural form adds -</a:t>
            </a:r>
            <a:r>
              <a:rPr lang="en-US" sz="3200">
                <a:solidFill>
                  <a:schemeClr val="accent1"/>
                </a:solidFill>
              </a:rPr>
              <a:t>es.</a:t>
            </a:r>
            <a:endParaRPr lang="en-US" sz="320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52600" y="2667000"/>
            <a:ext cx="2454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Masculine: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638800" y="2667000"/>
            <a:ext cx="183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Feminine: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8925" y="3419475"/>
            <a:ext cx="1389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Singular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125" y="4867275"/>
            <a:ext cx="1033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Plural</a:t>
            </a:r>
            <a:endParaRPr lang="en-US" sz="320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981200" y="3203575"/>
            <a:ext cx="1536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fácil</a:t>
            </a:r>
            <a:endParaRPr lang="en-US" sz="44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638800" y="3124200"/>
            <a:ext cx="1536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fácil</a:t>
            </a:r>
            <a:endParaRPr lang="en-US" sz="540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81200" y="4648200"/>
            <a:ext cx="1536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/>
              <a:t>fácil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715000" y="4648200"/>
            <a:ext cx="1536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/>
              <a:t>fácil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352800" y="4648200"/>
            <a:ext cx="819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6000">
                <a:solidFill>
                  <a:schemeClr val="accent1"/>
                </a:solidFill>
              </a:rPr>
              <a:t>es</a:t>
            </a:r>
            <a:endParaRPr lang="en-US" sz="600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086600" y="4572000"/>
            <a:ext cx="88106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600">
                <a:solidFill>
                  <a:schemeClr val="accent1"/>
                </a:solidFill>
              </a:rPr>
              <a:t>es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Some </a:t>
            </a:r>
            <a:r>
              <a:rPr lang="en-US" sz="3200">
                <a:solidFill>
                  <a:srgbClr val="66FF66"/>
                </a:solidFill>
              </a:rPr>
              <a:t>exceptions</a:t>
            </a:r>
            <a:r>
              <a:rPr lang="en-US" sz="3200"/>
              <a:t> to the previous rules are </a:t>
            </a:r>
            <a:r>
              <a:rPr lang="en-US" sz="3200">
                <a:solidFill>
                  <a:srgbClr val="66FF66"/>
                </a:solidFill>
              </a:rPr>
              <a:t>adjectives of</a:t>
            </a:r>
            <a:r>
              <a:rPr lang="en-US" sz="3200"/>
              <a:t> </a:t>
            </a:r>
            <a:r>
              <a:rPr lang="en-US" sz="3200">
                <a:solidFill>
                  <a:srgbClr val="66FF66"/>
                </a:solidFill>
              </a:rPr>
              <a:t>nationality</a:t>
            </a:r>
            <a:r>
              <a:rPr lang="en-US" sz="3200"/>
              <a:t> and </a:t>
            </a:r>
            <a:r>
              <a:rPr lang="en-US" sz="3200">
                <a:solidFill>
                  <a:srgbClr val="66FF66"/>
                </a:solidFill>
              </a:rPr>
              <a:t>adjectives that end in -or or -z.</a:t>
            </a:r>
            <a:endParaRPr lang="en-US" sz="32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8288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66FF66"/>
                </a:solidFill>
              </a:rPr>
              <a:t>Adjectives of nationality that end in consonants add -a to form</a:t>
            </a:r>
            <a:endParaRPr lang="en-US" sz="2800"/>
          </a:p>
          <a:p>
            <a:r>
              <a:rPr lang="en-US" sz="2800">
                <a:solidFill>
                  <a:srgbClr val="66FF66"/>
                </a:solidFill>
              </a:rPr>
              <a:t>the feminine singular</a:t>
            </a:r>
            <a:r>
              <a:rPr lang="en-US" sz="2800"/>
              <a:t>, which then forms its plural by adding -s.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876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/>
              <a:t>El chico </a:t>
            </a:r>
            <a:r>
              <a:rPr lang="en-US" sz="4400">
                <a:solidFill>
                  <a:srgbClr val="66FF66"/>
                </a:solidFill>
              </a:rPr>
              <a:t>japonés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La chica </a:t>
            </a:r>
            <a:r>
              <a:rPr lang="en-US" sz="4400">
                <a:solidFill>
                  <a:srgbClr val="66FF66"/>
                </a:solidFill>
              </a:rPr>
              <a:t>japones</a:t>
            </a:r>
            <a:r>
              <a:rPr lang="en-US" sz="4400">
                <a:solidFill>
                  <a:srgbClr val="00FFCC"/>
                </a:solidFill>
              </a:rPr>
              <a:t>a</a:t>
            </a:r>
            <a:endParaRPr lang="en-US" sz="4000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800600" y="32004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 sz="4400"/>
              <a:t>El libro  </a:t>
            </a:r>
            <a:r>
              <a:rPr lang="en-US" sz="4400">
                <a:solidFill>
                  <a:srgbClr val="66FF66"/>
                </a:solidFill>
              </a:rPr>
              <a:t>alemán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24400" y="3886200"/>
            <a:ext cx="480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La revista </a:t>
            </a:r>
            <a:r>
              <a:rPr lang="en-US" sz="4400">
                <a:solidFill>
                  <a:srgbClr val="66FF66"/>
                </a:solidFill>
              </a:rPr>
              <a:t>aleman</a:t>
            </a:r>
            <a:r>
              <a:rPr lang="en-US" sz="4400">
                <a:solidFill>
                  <a:srgbClr val="00FFCC"/>
                </a:solidFill>
              </a:rPr>
              <a:t>a</a:t>
            </a:r>
            <a:endParaRPr lang="en-US" sz="400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81200" y="50292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El </a:t>
            </a:r>
            <a:r>
              <a:rPr lang="en-US" sz="4400"/>
              <a:t>restaurante</a:t>
            </a:r>
            <a:r>
              <a:rPr lang="en-US" sz="4000"/>
              <a:t> </a:t>
            </a:r>
            <a:r>
              <a:rPr lang="en-US" sz="4000">
                <a:solidFill>
                  <a:srgbClr val="66FF66"/>
                </a:solidFill>
              </a:rPr>
              <a:t>español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81200" y="5791200"/>
            <a:ext cx="5080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</a:t>
            </a:r>
            <a:r>
              <a:rPr lang="en-US" sz="4400"/>
              <a:t>La cafetería </a:t>
            </a:r>
            <a:r>
              <a:rPr lang="en-US" sz="4400">
                <a:solidFill>
                  <a:srgbClr val="66FF66"/>
                </a:solidFill>
              </a:rPr>
              <a:t>español</a:t>
            </a:r>
            <a:r>
              <a:rPr lang="en-US" sz="4400">
                <a:solidFill>
                  <a:srgbClr val="00FFCC"/>
                </a:solidFill>
              </a:rPr>
              <a:t>a</a:t>
            </a:r>
            <a:endParaRPr lang="en-US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5575" y="457200"/>
            <a:ext cx="898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Adjectives that end in </a:t>
            </a:r>
            <a:r>
              <a:rPr lang="en-US" sz="3200">
                <a:solidFill>
                  <a:srgbClr val="66FF66"/>
                </a:solidFill>
              </a:rPr>
              <a:t>-or</a:t>
            </a:r>
            <a:r>
              <a:rPr lang="en-US" sz="3200"/>
              <a:t> add </a:t>
            </a:r>
            <a:r>
              <a:rPr lang="en-US" sz="3200">
                <a:solidFill>
                  <a:srgbClr val="00FFCC"/>
                </a:solidFill>
              </a:rPr>
              <a:t>-a</a:t>
            </a:r>
            <a:r>
              <a:rPr lang="en-US" sz="3200"/>
              <a:t> to form the feminine: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74725" y="1492250"/>
            <a:ext cx="475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El  estudiante  </a:t>
            </a:r>
            <a:r>
              <a:rPr lang="en-US" sz="3600">
                <a:solidFill>
                  <a:srgbClr val="66FF66"/>
                </a:solidFill>
              </a:rPr>
              <a:t>trabajador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066800" y="2286000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La estudiante </a:t>
            </a:r>
            <a:r>
              <a:rPr lang="en-US" sz="3600">
                <a:solidFill>
                  <a:srgbClr val="66FF66"/>
                </a:solidFill>
              </a:rPr>
              <a:t>trabajador</a:t>
            </a:r>
            <a:r>
              <a:rPr lang="en-US" sz="3600">
                <a:solidFill>
                  <a:srgbClr val="00FFCC"/>
                </a:solidFill>
              </a:rPr>
              <a:t>a</a:t>
            </a:r>
            <a:endParaRPr lang="en-US" sz="36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65125" y="3524250"/>
            <a:ext cx="8778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Adjectives that end in </a:t>
            </a:r>
            <a:r>
              <a:rPr lang="en-US" sz="3200">
                <a:solidFill>
                  <a:srgbClr val="66FF66"/>
                </a:solidFill>
              </a:rPr>
              <a:t>-z</a:t>
            </a:r>
            <a:r>
              <a:rPr lang="en-US" sz="3200"/>
              <a:t> change the  </a:t>
            </a:r>
            <a:r>
              <a:rPr lang="en-US" sz="3200">
                <a:solidFill>
                  <a:srgbClr val="66FF66"/>
                </a:solidFill>
              </a:rPr>
              <a:t>-z to -c</a:t>
            </a:r>
            <a:r>
              <a:rPr lang="en-US" sz="3200"/>
              <a:t> and then add </a:t>
            </a:r>
            <a:r>
              <a:rPr lang="en-US" sz="3200">
                <a:solidFill>
                  <a:srgbClr val="66FF66"/>
                </a:solidFill>
              </a:rPr>
              <a:t>-es</a:t>
            </a:r>
            <a:r>
              <a:rPr lang="en-US" sz="3200"/>
              <a:t> to form the plural: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27125" y="4743450"/>
            <a:ext cx="3424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El  estudiante   </a:t>
            </a:r>
            <a:r>
              <a:rPr lang="en-US" sz="3200">
                <a:solidFill>
                  <a:srgbClr val="66FF66"/>
                </a:solidFill>
              </a:rPr>
              <a:t>feliz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57200" y="5353050"/>
            <a:ext cx="4537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Los estudiantes </a:t>
            </a:r>
            <a:r>
              <a:rPr lang="en-US" sz="3200">
                <a:solidFill>
                  <a:srgbClr val="66FF66"/>
                </a:solidFill>
              </a:rPr>
              <a:t>feli</a:t>
            </a:r>
            <a:r>
              <a:rPr lang="en-US" sz="3200">
                <a:solidFill>
                  <a:schemeClr val="accent1"/>
                </a:solidFill>
              </a:rPr>
              <a:t>ces</a:t>
            </a:r>
            <a:endParaRPr lang="en-US" sz="32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029200" y="4724400"/>
            <a:ext cx="3187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La estudiante </a:t>
            </a:r>
            <a:r>
              <a:rPr lang="en-US" sz="3200">
                <a:solidFill>
                  <a:srgbClr val="66FF66"/>
                </a:solidFill>
              </a:rPr>
              <a:t>feliz</a:t>
            </a:r>
            <a:endParaRPr lang="en-US" sz="32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72000" y="533400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/>
              <a:t>Las estudiantes </a:t>
            </a:r>
            <a:r>
              <a:rPr lang="en-US" sz="3600">
                <a:solidFill>
                  <a:srgbClr val="66FF66"/>
                </a:solidFill>
              </a:rPr>
              <a:t>feli</a:t>
            </a:r>
            <a:r>
              <a:rPr lang="en-US" sz="3600">
                <a:solidFill>
                  <a:schemeClr val="accent1"/>
                </a:solidFill>
              </a:rPr>
              <a:t>ces</a:t>
            </a:r>
            <a:endParaRPr 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381000"/>
            <a:ext cx="910272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If more than one adjective modifies and follows a noun , you may connect them with the conjunction </a:t>
            </a:r>
            <a:r>
              <a:rPr lang="en-US" sz="3200">
                <a:solidFill>
                  <a:srgbClr val="CCECFF"/>
                </a:solidFill>
              </a:rPr>
              <a:t>-y:</a:t>
            </a:r>
          </a:p>
          <a:p>
            <a:endParaRPr lang="en-US" sz="3200">
              <a:solidFill>
                <a:srgbClr val="CCECFF"/>
              </a:solidFill>
            </a:endParaRPr>
          </a:p>
          <a:p>
            <a:endParaRPr lang="en-US" sz="3200">
              <a:solidFill>
                <a:srgbClr val="CCECFF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09600" y="2133600"/>
            <a:ext cx="812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00FFCC"/>
                </a:solidFill>
              </a:rPr>
              <a:t>Una </a:t>
            </a:r>
            <a:r>
              <a:rPr lang="en-US" sz="4000"/>
              <a:t>muchacha  </a:t>
            </a:r>
            <a:r>
              <a:rPr lang="en-US" sz="4000">
                <a:solidFill>
                  <a:srgbClr val="00FFCC"/>
                </a:solidFill>
              </a:rPr>
              <a:t>simpática </a:t>
            </a:r>
            <a:r>
              <a:rPr lang="en-US" sz="4000"/>
              <a:t>y </a:t>
            </a:r>
            <a:r>
              <a:rPr lang="en-US" sz="4000">
                <a:solidFill>
                  <a:srgbClr val="00FFCC"/>
                </a:solidFill>
              </a:rPr>
              <a:t>interesante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46525" y="3775075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or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057400" y="4724400"/>
            <a:ext cx="594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66"/>
                </a:solidFill>
              </a:rPr>
              <a:t>Un </a:t>
            </a:r>
            <a:r>
              <a:rPr lang="en-US" sz="4000"/>
              <a:t>muchacho </a:t>
            </a:r>
            <a:r>
              <a:rPr lang="en-US" sz="4000">
                <a:solidFill>
                  <a:srgbClr val="FFFF66"/>
                </a:solidFill>
              </a:rPr>
              <a:t>bajo </a:t>
            </a:r>
            <a:r>
              <a:rPr lang="en-US" sz="4000"/>
              <a:t>y </a:t>
            </a:r>
            <a:r>
              <a:rPr lang="en-US" sz="4000">
                <a:solidFill>
                  <a:srgbClr val="FFFF66"/>
                </a:solidFill>
              </a:rPr>
              <a:t>ágil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66"/>
      </a:dk1>
      <a:lt1>
        <a:srgbClr val="CC00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AACA"/>
      </a:accent3>
      <a:accent4>
        <a:srgbClr val="000056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398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Office Theme</vt:lpstr>
      <vt:lpstr>Microsoft Clip Gallery</vt:lpstr>
      <vt:lpstr>Adjectives in Spanish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Floyd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 in Spanish</dc:title>
  <dc:creator>Sheila McCoy</dc:creator>
  <cp:lastModifiedBy>Greg Moran</cp:lastModifiedBy>
  <cp:revision>20</cp:revision>
  <dcterms:created xsi:type="dcterms:W3CDTF">1999-02-26T19:00:04Z</dcterms:created>
  <dcterms:modified xsi:type="dcterms:W3CDTF">2012-01-08T18:24:16Z</dcterms:modified>
</cp:coreProperties>
</file>