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90" r:id="rId3"/>
    <p:sldId id="292" r:id="rId4"/>
    <p:sldId id="304" r:id="rId5"/>
    <p:sldId id="305" r:id="rId6"/>
    <p:sldId id="291" r:id="rId7"/>
    <p:sldId id="293" r:id="rId8"/>
    <p:sldId id="294" r:id="rId9"/>
    <p:sldId id="295" r:id="rId10"/>
    <p:sldId id="297" r:id="rId11"/>
    <p:sldId id="296" r:id="rId12"/>
    <p:sldId id="302" r:id="rId13"/>
    <p:sldId id="303" r:id="rId14"/>
    <p:sldId id="269" r:id="rId15"/>
    <p:sldId id="298" r:id="rId16"/>
    <p:sldId id="299" r:id="rId17"/>
    <p:sldId id="307" r:id="rId18"/>
    <p:sldId id="308" r:id="rId19"/>
    <p:sldId id="289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3300"/>
    <a:srgbClr val="669900"/>
    <a:srgbClr val="FF0066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3" autoAdjust="0"/>
  </p:normalViewPr>
  <p:slideViewPr>
    <p:cSldViewPr>
      <p:cViewPr>
        <p:scale>
          <a:sx n="66" d="100"/>
          <a:sy n="66" d="100"/>
        </p:scale>
        <p:origin x="-1500" y="-27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8756E-0C1E-4A94-B15D-0A8B95E51E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66B92-B39B-4FAD-BC4F-ECFC14316D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6B9FA-ACBB-48D6-B2AC-A6A611D8AE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B0C8C-47AA-4C67-8636-3078AED4A8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AA6AF-40D3-4E48-B213-2A0EE4B2B2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F2290-27B8-44CB-9948-540F3EE766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AB0E9-4D3D-49BA-B304-5D7EB9F4A6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CDA9C-91E4-4A7E-A355-7DB36039CD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8C6DF-E38C-44B3-A149-A7088D88CB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1B995-3C90-4F1D-98DF-9B34867D7A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2A2AF-187C-4521-A3E6-69FA06153A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1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noProof="1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noProof="1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noProof="1"/>
            </a:lvl1pPr>
          </a:lstStyle>
          <a:p>
            <a:fld id="{401175DB-DF80-4E4A-A820-84A95E6E647B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066800" y="1143000"/>
            <a:ext cx="70866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/>
              <a:t>Direct Objects, the Personal </a:t>
            </a:r>
            <a:r>
              <a:rPr lang="en-US" sz="4400" i="1"/>
              <a:t>a</a:t>
            </a:r>
            <a:r>
              <a:rPr lang="en-US" sz="4400"/>
              <a:t>, and Direct Object Pronouns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066800" y="2759075"/>
            <a:ext cx="72390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/>
              <a:t>(Los complementos directos, la </a:t>
            </a:r>
            <a:r>
              <a:rPr lang="en-US" sz="3200" i="1"/>
              <a:t>a</a:t>
            </a:r>
            <a:r>
              <a:rPr lang="en-US" sz="3200"/>
              <a:t> personal, y los pronombres de complemento directo)</a:t>
            </a:r>
          </a:p>
        </p:txBody>
      </p:sp>
      <p:pic>
        <p:nvPicPr>
          <p:cNvPr id="2057" name="Picture 9" descr="PPH%2BW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192838"/>
            <a:ext cx="1524000" cy="665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4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4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3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26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33400"/>
            <a:ext cx="7696200" cy="2209800"/>
          </a:xfrm>
        </p:spPr>
        <p:txBody>
          <a:bodyPr/>
          <a:lstStyle/>
          <a:p>
            <a:r>
              <a:rPr lang="en-US" b="1" noProof="1"/>
              <a:t>Direct object</a:t>
            </a:r>
            <a:r>
              <a:rPr lang="en-US" b="1" i="1" noProof="1"/>
              <a:t> pronouns</a:t>
            </a:r>
            <a:r>
              <a:rPr lang="en-US" noProof="1"/>
              <a:t> in Spanish, just as in English, take the place of the direct object itself, so that the direct object does not have to be repeated, and repeated, and repeated . . .</a:t>
            </a:r>
          </a:p>
        </p:txBody>
      </p:sp>
      <p:grpSp>
        <p:nvGrpSpPr>
          <p:cNvPr id="45092" name="Group 1060"/>
          <p:cNvGrpSpPr>
            <a:grpSpLocks/>
          </p:cNvGrpSpPr>
          <p:nvPr/>
        </p:nvGrpSpPr>
        <p:grpSpPr bwMode="auto">
          <a:xfrm>
            <a:off x="1447800" y="2819400"/>
            <a:ext cx="4114800" cy="685800"/>
            <a:chOff x="912" y="1776"/>
            <a:chExt cx="2592" cy="432"/>
          </a:xfrm>
        </p:grpSpPr>
        <p:sp>
          <p:nvSpPr>
            <p:cNvPr id="45060" name="Rectangle 1028"/>
            <p:cNvSpPr>
              <a:spLocks noChangeArrowheads="1"/>
            </p:cNvSpPr>
            <p:nvPr/>
          </p:nvSpPr>
          <p:spPr bwMode="auto">
            <a:xfrm>
              <a:off x="912" y="1776"/>
              <a:ext cx="158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/>
                <a:t>¿</a:t>
              </a:r>
              <a:r>
                <a:rPr lang="en-US" sz="3200" noProof="1"/>
                <a:t>Compraste</a:t>
              </a:r>
            </a:p>
          </p:txBody>
        </p:sp>
        <p:sp>
          <p:nvSpPr>
            <p:cNvPr id="45061" name="WordArt 1029"/>
            <p:cNvSpPr>
              <a:spLocks noChangeArrowheads="1" noChangeShapeType="1" noTextEdit="1"/>
            </p:cNvSpPr>
            <p:nvPr/>
          </p:nvSpPr>
          <p:spPr bwMode="auto">
            <a:xfrm>
              <a:off x="2241" y="1830"/>
              <a:ext cx="1032" cy="330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/>
              <a:r>
                <a:rPr lang="en-US" sz="3600" kern="10">
                  <a:ln w="12700">
                    <a:solidFill>
                      <a:srgbClr val="B2B2B2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/>
                    </a:outerShdw>
                  </a:effectLst>
                  <a:latin typeface="Arial Black"/>
                </a:rPr>
                <a:t>el piano</a:t>
              </a:r>
            </a:p>
          </p:txBody>
        </p:sp>
        <p:sp>
          <p:nvSpPr>
            <p:cNvPr id="45062" name="Rectangle 1030"/>
            <p:cNvSpPr>
              <a:spLocks noChangeArrowheads="1"/>
            </p:cNvSpPr>
            <p:nvPr/>
          </p:nvSpPr>
          <p:spPr bwMode="auto">
            <a:xfrm>
              <a:off x="3216" y="1776"/>
              <a:ext cx="288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 noProof="1"/>
                <a:t>?</a:t>
              </a:r>
            </a:p>
          </p:txBody>
        </p:sp>
      </p:grpSp>
      <p:grpSp>
        <p:nvGrpSpPr>
          <p:cNvPr id="45089" name="Group 1057"/>
          <p:cNvGrpSpPr>
            <a:grpSpLocks/>
          </p:cNvGrpSpPr>
          <p:nvPr/>
        </p:nvGrpSpPr>
        <p:grpSpPr bwMode="auto">
          <a:xfrm>
            <a:off x="1447800" y="3352800"/>
            <a:ext cx="2641600" cy="685800"/>
            <a:chOff x="912" y="2112"/>
            <a:chExt cx="1664" cy="432"/>
          </a:xfrm>
        </p:grpSpPr>
        <p:sp>
          <p:nvSpPr>
            <p:cNvPr id="45064" name="Rectangle 1032"/>
            <p:cNvSpPr>
              <a:spLocks noChangeArrowheads="1"/>
            </p:cNvSpPr>
            <p:nvPr/>
          </p:nvSpPr>
          <p:spPr bwMode="auto">
            <a:xfrm>
              <a:off x="912" y="2112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 noProof="1"/>
                <a:t>Sí,</a:t>
              </a:r>
            </a:p>
          </p:txBody>
        </p:sp>
        <p:sp>
          <p:nvSpPr>
            <p:cNvPr id="45065" name="WordArt 1033"/>
            <p:cNvSpPr>
              <a:spLocks noChangeArrowheads="1" noChangeShapeType="1" noTextEdit="1"/>
            </p:cNvSpPr>
            <p:nvPr/>
          </p:nvSpPr>
          <p:spPr bwMode="auto">
            <a:xfrm>
              <a:off x="1344" y="2208"/>
              <a:ext cx="240" cy="192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/>
              <a:r>
                <a:rPr lang="en-US" sz="3600" kern="10">
                  <a:ln w="12700">
                    <a:solidFill>
                      <a:srgbClr val="B2B2B2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/>
                    </a:outerShdw>
                  </a:effectLst>
                  <a:latin typeface="Arial Black"/>
                </a:rPr>
                <a:t>lo</a:t>
              </a:r>
            </a:p>
          </p:txBody>
        </p:sp>
        <p:sp>
          <p:nvSpPr>
            <p:cNvPr id="45066" name="Rectangle 1034"/>
            <p:cNvSpPr>
              <a:spLocks noChangeArrowheads="1"/>
            </p:cNvSpPr>
            <p:nvPr/>
          </p:nvSpPr>
          <p:spPr bwMode="auto">
            <a:xfrm>
              <a:off x="1600" y="2112"/>
              <a:ext cx="97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 noProof="1"/>
                <a:t>compré.</a:t>
              </a:r>
            </a:p>
          </p:txBody>
        </p:sp>
      </p:grpSp>
      <p:grpSp>
        <p:nvGrpSpPr>
          <p:cNvPr id="45093" name="Group 1061"/>
          <p:cNvGrpSpPr>
            <a:grpSpLocks/>
          </p:cNvGrpSpPr>
          <p:nvPr/>
        </p:nvGrpSpPr>
        <p:grpSpPr bwMode="auto">
          <a:xfrm>
            <a:off x="1447800" y="3886200"/>
            <a:ext cx="3122613" cy="685800"/>
            <a:chOff x="912" y="2448"/>
            <a:chExt cx="1967" cy="432"/>
          </a:xfrm>
        </p:grpSpPr>
        <p:sp>
          <p:nvSpPr>
            <p:cNvPr id="45076" name="Rectangle 1044"/>
            <p:cNvSpPr>
              <a:spLocks noChangeArrowheads="1"/>
            </p:cNvSpPr>
            <p:nvPr/>
          </p:nvSpPr>
          <p:spPr bwMode="auto">
            <a:xfrm>
              <a:off x="912" y="2448"/>
              <a:ext cx="153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/>
                <a:t>¿</a:t>
              </a:r>
              <a:r>
                <a:rPr lang="en-US" sz="3200" noProof="1"/>
                <a:t>Puedes tocar</a:t>
              </a:r>
            </a:p>
          </p:txBody>
        </p:sp>
        <p:sp>
          <p:nvSpPr>
            <p:cNvPr id="45077" name="Rectangle 1045"/>
            <p:cNvSpPr>
              <a:spLocks noChangeArrowheads="1"/>
            </p:cNvSpPr>
            <p:nvPr/>
          </p:nvSpPr>
          <p:spPr bwMode="auto">
            <a:xfrm>
              <a:off x="2591" y="2448"/>
              <a:ext cx="288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 noProof="1"/>
                <a:t>?</a:t>
              </a:r>
            </a:p>
          </p:txBody>
        </p:sp>
        <p:sp>
          <p:nvSpPr>
            <p:cNvPr id="45078" name="WordArt 1046"/>
            <p:cNvSpPr>
              <a:spLocks noChangeArrowheads="1" noChangeShapeType="1" noTextEdit="1"/>
            </p:cNvSpPr>
            <p:nvPr/>
          </p:nvSpPr>
          <p:spPr bwMode="auto">
            <a:xfrm>
              <a:off x="2391" y="2544"/>
              <a:ext cx="240" cy="192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/>
              <a:r>
                <a:rPr lang="en-US" sz="3600" kern="10">
                  <a:ln w="12700">
                    <a:solidFill>
                      <a:srgbClr val="B2B2B2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/>
                    </a:outerShdw>
                  </a:effectLst>
                  <a:latin typeface="Arial Black"/>
                </a:rPr>
                <a:t>lo</a:t>
              </a:r>
            </a:p>
          </p:txBody>
        </p:sp>
      </p:grpSp>
      <p:grpSp>
        <p:nvGrpSpPr>
          <p:cNvPr id="45091" name="Group 1059"/>
          <p:cNvGrpSpPr>
            <a:grpSpLocks/>
          </p:cNvGrpSpPr>
          <p:nvPr/>
        </p:nvGrpSpPr>
        <p:grpSpPr bwMode="auto">
          <a:xfrm>
            <a:off x="1447800" y="4419600"/>
            <a:ext cx="6858000" cy="685800"/>
            <a:chOff x="912" y="2784"/>
            <a:chExt cx="4320" cy="432"/>
          </a:xfrm>
        </p:grpSpPr>
        <p:sp>
          <p:nvSpPr>
            <p:cNvPr id="45080" name="Rectangle 1048"/>
            <p:cNvSpPr>
              <a:spLocks noChangeArrowheads="1"/>
            </p:cNvSpPr>
            <p:nvPr/>
          </p:nvSpPr>
          <p:spPr bwMode="auto">
            <a:xfrm>
              <a:off x="912" y="2784"/>
              <a:ext cx="326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 noProof="1"/>
                <a:t>Sí, y mi hermano </a:t>
              </a:r>
            </a:p>
          </p:txBody>
        </p:sp>
        <p:sp>
          <p:nvSpPr>
            <p:cNvPr id="45081" name="Rectangle 1049"/>
            <p:cNvSpPr>
              <a:spLocks noChangeArrowheads="1"/>
            </p:cNvSpPr>
            <p:nvPr/>
          </p:nvSpPr>
          <p:spPr bwMode="auto">
            <a:xfrm>
              <a:off x="3072" y="2784"/>
              <a:ext cx="2160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 noProof="1"/>
                <a:t>sabe tocar también.</a:t>
              </a:r>
            </a:p>
          </p:txBody>
        </p:sp>
        <p:sp>
          <p:nvSpPr>
            <p:cNvPr id="45082" name="WordArt 1050"/>
            <p:cNvSpPr>
              <a:spLocks noChangeArrowheads="1" noChangeShapeType="1" noTextEdit="1"/>
            </p:cNvSpPr>
            <p:nvPr/>
          </p:nvSpPr>
          <p:spPr bwMode="auto">
            <a:xfrm>
              <a:off x="2800" y="2880"/>
              <a:ext cx="240" cy="192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/>
              <a:r>
                <a:rPr lang="en-US" sz="3600" kern="10">
                  <a:ln w="12700">
                    <a:solidFill>
                      <a:srgbClr val="B2B2B2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/>
                    </a:outerShdw>
                  </a:effectLst>
                  <a:latin typeface="Arial Black"/>
                </a:rPr>
                <a:t>lo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45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45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4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52500" y="609600"/>
            <a:ext cx="7239000" cy="1219200"/>
          </a:xfrm>
        </p:spPr>
        <p:txBody>
          <a:bodyPr/>
          <a:lstStyle/>
          <a:p>
            <a:r>
              <a:rPr lang="en-US" sz="3600" noProof="1"/>
              <a:t>The direct object pronouns in Spanish are as follows: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784600" y="2438400"/>
            <a:ext cx="10001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4000" noProof="1">
                <a:solidFill>
                  <a:schemeClr val="accent2"/>
                </a:solidFill>
              </a:rPr>
              <a:t>me</a:t>
            </a:r>
            <a:endParaRPr lang="en-US" sz="4000" noProof="1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3784600" y="2971800"/>
            <a:ext cx="6365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4000" noProof="1">
                <a:solidFill>
                  <a:schemeClr val="accent2"/>
                </a:solidFill>
              </a:rPr>
              <a:t>te</a:t>
            </a:r>
            <a:endParaRPr lang="en-US" sz="4000" noProof="1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3784600" y="3911600"/>
            <a:ext cx="13303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4000" noProof="1">
                <a:solidFill>
                  <a:schemeClr val="accent2"/>
                </a:solidFill>
              </a:rPr>
              <a:t>lo, la</a:t>
            </a:r>
            <a:endParaRPr lang="en-US" sz="4000" noProof="1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5384800" y="2438400"/>
            <a:ext cx="10001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4000" noProof="1">
                <a:solidFill>
                  <a:schemeClr val="accent2"/>
                </a:solidFill>
              </a:rPr>
              <a:t>nos</a:t>
            </a:r>
            <a:endParaRPr lang="en-US" sz="4000" noProof="1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5384800" y="2971800"/>
            <a:ext cx="93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4000" noProof="1">
                <a:solidFill>
                  <a:schemeClr val="accent2"/>
                </a:solidFill>
              </a:rPr>
              <a:t>os</a:t>
            </a:r>
            <a:endParaRPr lang="en-US" sz="4000" noProof="1"/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5384800" y="3911600"/>
            <a:ext cx="1625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4000" noProof="1">
                <a:solidFill>
                  <a:schemeClr val="accent2"/>
                </a:solidFill>
              </a:rPr>
              <a:t>los, las</a:t>
            </a:r>
            <a:endParaRPr lang="en-US" sz="4000" noProof="1"/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838200" y="2514600"/>
            <a:ext cx="2362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US" sz="3200"/>
          </a:p>
        </p:txBody>
      </p:sp>
      <p:grpSp>
        <p:nvGrpSpPr>
          <p:cNvPr id="44058" name="Group 26"/>
          <p:cNvGrpSpPr>
            <a:grpSpLocks/>
          </p:cNvGrpSpPr>
          <p:nvPr/>
        </p:nvGrpSpPr>
        <p:grpSpPr bwMode="auto">
          <a:xfrm>
            <a:off x="990600" y="2362200"/>
            <a:ext cx="5791200" cy="1416050"/>
            <a:chOff x="576" y="1152"/>
            <a:chExt cx="3648" cy="892"/>
          </a:xfrm>
        </p:grpSpPr>
        <p:sp>
          <p:nvSpPr>
            <p:cNvPr id="44044" name="Oval 12"/>
            <p:cNvSpPr>
              <a:spLocks noChangeArrowheads="1"/>
            </p:cNvSpPr>
            <p:nvPr/>
          </p:nvSpPr>
          <p:spPr bwMode="auto">
            <a:xfrm>
              <a:off x="2064" y="1152"/>
              <a:ext cx="2160" cy="8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5" name="Line 13"/>
            <p:cNvSpPr>
              <a:spLocks noChangeShapeType="1"/>
            </p:cNvSpPr>
            <p:nvPr/>
          </p:nvSpPr>
          <p:spPr bwMode="auto">
            <a:xfrm flipH="1">
              <a:off x="1812" y="1564"/>
              <a:ext cx="24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9" name="Rectangle 17"/>
            <p:cNvSpPr>
              <a:spLocks noChangeArrowheads="1"/>
            </p:cNvSpPr>
            <p:nvPr/>
          </p:nvSpPr>
          <p:spPr bwMode="auto">
            <a:xfrm>
              <a:off x="576" y="1324"/>
              <a:ext cx="1440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/>
                <a:t>f</a:t>
              </a:r>
              <a:r>
                <a:rPr lang="en-US" sz="3200" noProof="1"/>
                <a:t>or </a:t>
              </a:r>
              <a:r>
                <a:rPr lang="en-US" sz="3200" noProof="1">
                  <a:solidFill>
                    <a:schemeClr val="accent2"/>
                  </a:solidFill>
                </a:rPr>
                <a:t>people</a:t>
              </a:r>
              <a:endParaRPr lang="en-US" sz="3200" noProof="1"/>
            </a:p>
          </p:txBody>
        </p:sp>
      </p:grpSp>
      <p:grpSp>
        <p:nvGrpSpPr>
          <p:cNvPr id="44057" name="Group 25"/>
          <p:cNvGrpSpPr>
            <a:grpSpLocks/>
          </p:cNvGrpSpPr>
          <p:nvPr/>
        </p:nvGrpSpPr>
        <p:grpSpPr bwMode="auto">
          <a:xfrm>
            <a:off x="1066800" y="3987800"/>
            <a:ext cx="6553200" cy="1117600"/>
            <a:chOff x="624" y="2176"/>
            <a:chExt cx="4128" cy="704"/>
          </a:xfrm>
        </p:grpSpPr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2256" y="2416"/>
              <a:ext cx="1008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4000" noProof="1"/>
                <a:t>(</a:t>
              </a:r>
              <a:r>
                <a:rPr lang="en-US" sz="4000" noProof="1">
                  <a:solidFill>
                    <a:srgbClr val="CC3300"/>
                  </a:solidFill>
                </a:rPr>
                <a:t>lo, la</a:t>
              </a:r>
              <a:r>
                <a:rPr lang="en-US" sz="4000" noProof="1"/>
                <a:t>)</a:t>
              </a: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3264" y="2416"/>
              <a:ext cx="1488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4000" noProof="1"/>
                <a:t>(</a:t>
              </a:r>
              <a:r>
                <a:rPr lang="en-US" sz="4000" noProof="1">
                  <a:solidFill>
                    <a:srgbClr val="CC3300"/>
                  </a:solidFill>
                </a:rPr>
                <a:t>los, las</a:t>
              </a:r>
              <a:r>
                <a:rPr lang="en-US" sz="4000" noProof="1"/>
                <a:t>)</a:t>
              </a:r>
            </a:p>
          </p:txBody>
        </p:sp>
        <p:sp>
          <p:nvSpPr>
            <p:cNvPr id="44046" name="AutoShape 14"/>
            <p:cNvSpPr>
              <a:spLocks noChangeArrowheads="1"/>
            </p:cNvSpPr>
            <p:nvPr/>
          </p:nvSpPr>
          <p:spPr bwMode="auto">
            <a:xfrm>
              <a:off x="2079" y="2176"/>
              <a:ext cx="2448" cy="704"/>
            </a:xfrm>
            <a:prstGeom prst="roundRect">
              <a:avLst>
                <a:gd name="adj" fmla="val 16667"/>
              </a:avLst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7" name="Line 15"/>
            <p:cNvSpPr>
              <a:spLocks noChangeShapeType="1"/>
            </p:cNvSpPr>
            <p:nvPr/>
          </p:nvSpPr>
          <p:spPr bwMode="auto">
            <a:xfrm flipH="1">
              <a:off x="1824" y="2518"/>
              <a:ext cx="24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0" name="Rectangle 18"/>
            <p:cNvSpPr>
              <a:spLocks noChangeArrowheads="1"/>
            </p:cNvSpPr>
            <p:nvPr/>
          </p:nvSpPr>
          <p:spPr bwMode="auto">
            <a:xfrm>
              <a:off x="624" y="2203"/>
              <a:ext cx="1440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en-US" sz="3200"/>
                <a:t>f</a:t>
              </a:r>
              <a:r>
                <a:rPr lang="en-US" sz="3200" noProof="1"/>
                <a:t>or </a:t>
              </a:r>
              <a:r>
                <a:rPr lang="en-US" sz="3200" noProof="1">
                  <a:solidFill>
                    <a:schemeClr val="accent2"/>
                  </a:solidFill>
                </a:rPr>
                <a:t>people </a:t>
              </a:r>
              <a:r>
                <a:rPr lang="en-US" sz="3200" u="sng" noProof="1"/>
                <a:t>and</a:t>
              </a:r>
              <a:r>
                <a:rPr lang="en-US" sz="3200" noProof="1">
                  <a:solidFill>
                    <a:schemeClr val="accent2"/>
                  </a:solidFill>
                </a:rPr>
                <a:t> </a:t>
              </a:r>
              <a:r>
                <a:rPr lang="en-US" sz="3200" noProof="1">
                  <a:solidFill>
                    <a:srgbClr val="CC3300"/>
                  </a:solidFill>
                </a:rPr>
                <a:t>things</a:t>
              </a:r>
              <a:endParaRPr lang="en-US" sz="3200" noProof="1"/>
            </a:p>
          </p:txBody>
        </p:sp>
      </p:grp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990600" y="1919288"/>
            <a:ext cx="27432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3200"/>
              <a:t>These are used exclusively</a:t>
            </a: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1038225" y="3624263"/>
            <a:ext cx="28194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3200"/>
              <a:t>These are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"/>
                                        <p:tgtEl>
                                          <p:spTgt spid="44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300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300"/>
                                        <p:tgtEl>
                                          <p:spTgt spid="44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300"/>
                                        <p:tgtEl>
                                          <p:spTgt spid="44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3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3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3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p" autoUpdateAnimBg="0"/>
      <p:bldP spid="44035" grpId="0" build="p" autoUpdateAnimBg="0"/>
      <p:bldP spid="44036" grpId="0" build="p" autoUpdateAnimBg="0"/>
      <p:bldP spid="44038" grpId="0" build="p" autoUpdateAnimBg="0"/>
      <p:bldP spid="44040" grpId="0" build="p" autoUpdateAnimBg="0"/>
      <p:bldP spid="44041" grpId="0" build="p" autoUpdateAnimBg="0"/>
      <p:bldP spid="44042" grpId="0" build="p" autoUpdateAnimBg="0"/>
      <p:bldP spid="44048" grpId="0" build="p" autoUpdateAnimBg="0"/>
      <p:bldP spid="44059" grpId="0"/>
      <p:bldP spid="440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1027"/>
          <p:cNvSpPr>
            <a:spLocks noChangeArrowheads="1"/>
          </p:cNvSpPr>
          <p:nvPr/>
        </p:nvSpPr>
        <p:spPr bwMode="auto">
          <a:xfrm>
            <a:off x="2790825" y="2057400"/>
            <a:ext cx="334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200" noProof="1"/>
              <a:t> I </a:t>
            </a:r>
            <a:r>
              <a:rPr lang="en-US" sz="3200"/>
              <a:t>eat</a:t>
            </a:r>
            <a:r>
              <a:rPr lang="en-US" sz="3200" noProof="1"/>
              <a:t> </a:t>
            </a:r>
            <a:r>
              <a:rPr lang="en-US" sz="3200" u="sng" noProof="1">
                <a:solidFill>
                  <a:srgbClr val="CC3300"/>
                </a:solidFill>
              </a:rPr>
              <a:t>the tamales</a:t>
            </a:r>
            <a:r>
              <a:rPr lang="en-US" sz="3200" noProof="1"/>
              <a:t>.</a:t>
            </a:r>
          </a:p>
        </p:txBody>
      </p:sp>
      <p:sp>
        <p:nvSpPr>
          <p:cNvPr id="50180" name="Rectangle 1028"/>
          <p:cNvSpPr>
            <a:spLocks noChangeArrowheads="1"/>
          </p:cNvSpPr>
          <p:nvPr/>
        </p:nvSpPr>
        <p:spPr bwMode="auto">
          <a:xfrm>
            <a:off x="2362200" y="2667000"/>
            <a:ext cx="41973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200" noProof="1"/>
              <a:t> Yo com</a:t>
            </a:r>
            <a:r>
              <a:rPr lang="en-US" sz="3200"/>
              <a:t>o</a:t>
            </a:r>
            <a:r>
              <a:rPr lang="en-US" sz="3200" noProof="1"/>
              <a:t> </a:t>
            </a:r>
            <a:r>
              <a:rPr lang="en-US" sz="3200" u="sng" noProof="1">
                <a:solidFill>
                  <a:srgbClr val="CC3300"/>
                </a:solidFill>
              </a:rPr>
              <a:t>los tamales</a:t>
            </a:r>
            <a:r>
              <a:rPr lang="en-US" sz="3200" noProof="1"/>
              <a:t>.</a:t>
            </a:r>
          </a:p>
        </p:txBody>
      </p:sp>
      <p:sp>
        <p:nvSpPr>
          <p:cNvPr id="50189" name="Rectangle 1037"/>
          <p:cNvSpPr>
            <a:spLocks noChangeArrowheads="1"/>
          </p:cNvSpPr>
          <p:nvPr/>
        </p:nvSpPr>
        <p:spPr bwMode="auto">
          <a:xfrm>
            <a:off x="2363788" y="3733800"/>
            <a:ext cx="41973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200" noProof="1"/>
              <a:t> Yo </a:t>
            </a:r>
            <a:r>
              <a:rPr lang="en-US" sz="3200" u="sng" noProof="1">
                <a:solidFill>
                  <a:srgbClr val="CC3300"/>
                </a:solidFill>
              </a:rPr>
              <a:t>los</a:t>
            </a:r>
            <a:r>
              <a:rPr lang="en-US" sz="3200" noProof="1"/>
              <a:t> com</a:t>
            </a:r>
            <a:r>
              <a:rPr lang="en-US" sz="3200"/>
              <a:t>o</a:t>
            </a:r>
            <a:r>
              <a:rPr lang="en-US" sz="3200" noProof="1"/>
              <a:t>.</a:t>
            </a:r>
          </a:p>
        </p:txBody>
      </p:sp>
      <p:grpSp>
        <p:nvGrpSpPr>
          <p:cNvPr id="50194" name="Group 1042"/>
          <p:cNvGrpSpPr>
            <a:grpSpLocks/>
          </p:cNvGrpSpPr>
          <p:nvPr/>
        </p:nvGrpSpPr>
        <p:grpSpPr bwMode="auto">
          <a:xfrm>
            <a:off x="4243388" y="3200400"/>
            <a:ext cx="1905000" cy="673100"/>
            <a:chOff x="2536" y="1968"/>
            <a:chExt cx="1200" cy="424"/>
          </a:xfrm>
        </p:grpSpPr>
        <p:sp>
          <p:nvSpPr>
            <p:cNvPr id="50191" name="AutoShape 1039"/>
            <p:cNvSpPr>
              <a:spLocks/>
            </p:cNvSpPr>
            <p:nvPr/>
          </p:nvSpPr>
          <p:spPr bwMode="auto">
            <a:xfrm rot="5400000">
              <a:off x="3089" y="1415"/>
              <a:ext cx="93" cy="1200"/>
            </a:xfrm>
            <a:prstGeom prst="rightBrace">
              <a:avLst>
                <a:gd name="adj1" fmla="val 107527"/>
                <a:gd name="adj2" fmla="val 50000"/>
              </a:avLst>
            </a:prstGeom>
            <a:noFill/>
            <a:ln w="1968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2" name="Line 1040"/>
            <p:cNvSpPr>
              <a:spLocks noChangeShapeType="1"/>
            </p:cNvSpPr>
            <p:nvPr/>
          </p:nvSpPr>
          <p:spPr bwMode="auto">
            <a:xfrm flipH="1">
              <a:off x="2614" y="2061"/>
              <a:ext cx="515" cy="331"/>
            </a:xfrm>
            <a:prstGeom prst="line">
              <a:avLst/>
            </a:prstGeom>
            <a:noFill/>
            <a:ln w="1968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95" name="Text Box 1043"/>
          <p:cNvSpPr txBox="1">
            <a:spLocks noChangeArrowheads="1"/>
          </p:cNvSpPr>
          <p:nvPr/>
        </p:nvSpPr>
        <p:spPr bwMode="auto">
          <a:xfrm>
            <a:off x="609600" y="4768850"/>
            <a:ext cx="792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Notice that third-person direct object pronouns agree in gender and number with the noun they replace.</a:t>
            </a:r>
          </a:p>
        </p:txBody>
      </p:sp>
      <p:sp>
        <p:nvSpPr>
          <p:cNvPr id="50198" name="Text Box 1046"/>
          <p:cNvSpPr txBox="1">
            <a:spLocks noChangeArrowheads="1"/>
          </p:cNvSpPr>
          <p:nvPr/>
        </p:nvSpPr>
        <p:spPr bwMode="auto">
          <a:xfrm>
            <a:off x="838200" y="381000"/>
            <a:ext cx="7543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/>
              <a:t>Now let’s see how pronouns replace </a:t>
            </a:r>
            <a:r>
              <a:rPr lang="en-US" sz="3600" u="sng">
                <a:solidFill>
                  <a:srgbClr val="CC3300"/>
                </a:solidFill>
              </a:rPr>
              <a:t>things</a:t>
            </a:r>
            <a:r>
              <a:rPr lang="en-US" sz="3600"/>
              <a:t> or </a:t>
            </a:r>
            <a:r>
              <a:rPr lang="en-US" sz="3600" u="sng">
                <a:solidFill>
                  <a:schemeClr val="accent2"/>
                </a:solidFill>
              </a:rPr>
              <a:t>people</a:t>
            </a:r>
            <a:r>
              <a:rPr lang="en-US" sz="3600"/>
              <a:t> that are direct objects.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400"/>
                                        <p:tgtEl>
                                          <p:spTgt spid="5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400"/>
                                        <p:tgtEl>
                                          <p:spTgt spid="5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utoUpdateAnimBg="0"/>
      <p:bldP spid="50180" grpId="0" autoUpdateAnimBg="0"/>
      <p:bldP spid="50189" grpId="0" autoUpdateAnimBg="0"/>
      <p:bldP spid="50195" grpId="0"/>
      <p:bldP spid="5019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2667000" y="2057400"/>
            <a:ext cx="388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200" noProof="1"/>
              <a:t>Óscar kisse</a:t>
            </a:r>
            <a:r>
              <a:rPr lang="en-US" sz="3200"/>
              <a:t>s</a:t>
            </a:r>
            <a:r>
              <a:rPr lang="en-US" sz="3200" noProof="1"/>
              <a:t> </a:t>
            </a:r>
            <a:r>
              <a:rPr lang="en-US" sz="3200" u="sng" noProof="1">
                <a:solidFill>
                  <a:schemeClr val="accent2"/>
                </a:solidFill>
              </a:rPr>
              <a:t>his wife</a:t>
            </a:r>
            <a:r>
              <a:rPr lang="en-US" sz="3200" noProof="1"/>
              <a:t>.</a:t>
            </a: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2590800" y="2667000"/>
            <a:ext cx="4038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200" noProof="1"/>
              <a:t>Óscar bes</a:t>
            </a:r>
            <a:r>
              <a:rPr lang="en-US" sz="3200"/>
              <a:t>a</a:t>
            </a:r>
            <a:r>
              <a:rPr lang="en-US" sz="3200" noProof="1"/>
              <a:t> a </a:t>
            </a:r>
            <a:r>
              <a:rPr lang="en-US" sz="3200" u="sng" noProof="1">
                <a:solidFill>
                  <a:schemeClr val="accent2"/>
                </a:solidFill>
              </a:rPr>
              <a:t>su esposa</a:t>
            </a:r>
            <a:r>
              <a:rPr lang="en-US" sz="3200" noProof="1"/>
              <a:t>.</a:t>
            </a:r>
          </a:p>
        </p:txBody>
      </p:sp>
      <p:grpSp>
        <p:nvGrpSpPr>
          <p:cNvPr id="51212" name="Group 12"/>
          <p:cNvGrpSpPr>
            <a:grpSpLocks/>
          </p:cNvGrpSpPr>
          <p:nvPr/>
        </p:nvGrpSpPr>
        <p:grpSpPr bwMode="auto">
          <a:xfrm>
            <a:off x="4699000" y="3200400"/>
            <a:ext cx="1727200" cy="736600"/>
            <a:chOff x="2816" y="1968"/>
            <a:chExt cx="1088" cy="464"/>
          </a:xfrm>
        </p:grpSpPr>
        <p:sp>
          <p:nvSpPr>
            <p:cNvPr id="51209" name="AutoShape 9"/>
            <p:cNvSpPr>
              <a:spLocks/>
            </p:cNvSpPr>
            <p:nvPr/>
          </p:nvSpPr>
          <p:spPr bwMode="auto">
            <a:xfrm rot="5400000">
              <a:off x="3356" y="1514"/>
              <a:ext cx="93" cy="1002"/>
            </a:xfrm>
            <a:prstGeom prst="rightBrace">
              <a:avLst>
                <a:gd name="adj1" fmla="val 89785"/>
                <a:gd name="adj2" fmla="val 50000"/>
              </a:avLst>
            </a:prstGeom>
            <a:noFill/>
            <a:ln w="1968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0" name="Line 10"/>
            <p:cNvSpPr>
              <a:spLocks noChangeShapeType="1"/>
            </p:cNvSpPr>
            <p:nvPr/>
          </p:nvSpPr>
          <p:spPr bwMode="auto">
            <a:xfrm flipH="1">
              <a:off x="2816" y="2060"/>
              <a:ext cx="582" cy="372"/>
            </a:xfrm>
            <a:prstGeom prst="line">
              <a:avLst/>
            </a:prstGeom>
            <a:noFill/>
            <a:ln w="1968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3009900" y="38100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200" noProof="1"/>
              <a:t>Óscar </a:t>
            </a:r>
            <a:r>
              <a:rPr lang="en-US" sz="3200" u="sng">
                <a:solidFill>
                  <a:schemeClr val="accent2"/>
                </a:solidFill>
              </a:rPr>
              <a:t>la</a:t>
            </a:r>
            <a:r>
              <a:rPr lang="en-US" sz="3200" noProof="1"/>
              <a:t> bes</a:t>
            </a:r>
            <a:r>
              <a:rPr lang="en-US" sz="3200"/>
              <a:t>a</a:t>
            </a:r>
            <a:r>
              <a:rPr lang="en-US" sz="3200" noProof="1"/>
              <a:t>.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609600" y="4768850"/>
            <a:ext cx="792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Notice that third-person direct object pronouns agree in gender and number with the noun they replace.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838200" y="381000"/>
            <a:ext cx="7543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/>
              <a:t>Now let’s see how pronouns replace </a:t>
            </a:r>
            <a:r>
              <a:rPr lang="en-US" sz="3600" u="sng">
                <a:solidFill>
                  <a:srgbClr val="CC3300"/>
                </a:solidFill>
              </a:rPr>
              <a:t>things</a:t>
            </a:r>
            <a:r>
              <a:rPr lang="en-US" sz="3600"/>
              <a:t> or </a:t>
            </a:r>
            <a:r>
              <a:rPr lang="en-US" sz="3600" u="sng">
                <a:solidFill>
                  <a:schemeClr val="accent2"/>
                </a:solidFill>
              </a:rPr>
              <a:t>people</a:t>
            </a:r>
            <a:r>
              <a:rPr lang="en-US" sz="3600"/>
              <a:t> that are direct objects.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utoUpdateAnimBg="0"/>
      <p:bldP spid="51206" grpId="0" autoUpdateAnimBg="0"/>
      <p:bldP spid="5121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2667000"/>
            <a:ext cx="5181600" cy="762000"/>
          </a:xfrm>
        </p:spPr>
        <p:txBody>
          <a:bodyPr/>
          <a:lstStyle/>
          <a:p>
            <a:pPr algn="l">
              <a:lnSpc>
                <a:spcPct val="90000"/>
              </a:lnSpc>
              <a:spcAft>
                <a:spcPct val="35000"/>
              </a:spcAft>
            </a:pPr>
            <a:r>
              <a:rPr lang="en-US" sz="3900" noProof="1"/>
              <a:t> Óscar </a:t>
            </a:r>
            <a:r>
              <a:rPr lang="en-US" sz="3900"/>
              <a:t>besa</a:t>
            </a:r>
            <a:r>
              <a:rPr lang="en-US" sz="3900" noProof="1"/>
              <a:t> a su </a:t>
            </a:r>
            <a:r>
              <a:rPr lang="en-US" sz="3900"/>
              <a:t>esposa</a:t>
            </a:r>
            <a:r>
              <a:rPr lang="en-US" sz="3900" noProof="1"/>
              <a:t>.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143000" y="533400"/>
            <a:ext cx="6858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200" noProof="1"/>
              <a:t>Notice that the personal </a:t>
            </a:r>
            <a:r>
              <a:rPr lang="en-US" sz="3200" u="sng" noProof="1"/>
              <a:t>a</a:t>
            </a:r>
            <a:r>
              <a:rPr lang="en-US" sz="3200" noProof="1"/>
              <a:t> goes away when the direct object </a:t>
            </a:r>
            <a:r>
              <a:rPr lang="en-US" sz="3200" i="1" noProof="1"/>
              <a:t>noun</a:t>
            </a:r>
            <a:r>
              <a:rPr lang="en-US" sz="3200" noProof="1"/>
              <a:t> is replaced by a direct object </a:t>
            </a:r>
            <a:r>
              <a:rPr lang="en-US" sz="3200" i="1" noProof="1"/>
              <a:t>pronoun</a:t>
            </a:r>
            <a:r>
              <a:rPr lang="en-US" sz="3200" noProof="1"/>
              <a:t>.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819400" y="4038600"/>
            <a:ext cx="327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35000"/>
              </a:spcAft>
            </a:pPr>
            <a:r>
              <a:rPr lang="en-US" sz="3900" noProof="1"/>
              <a:t>Óscar l</a:t>
            </a:r>
            <a:r>
              <a:rPr lang="en-US" sz="3900"/>
              <a:t>a besa</a:t>
            </a:r>
            <a:r>
              <a:rPr lang="en-US" sz="3900" noProof="1"/>
              <a:t>.</a:t>
            </a:r>
          </a:p>
        </p:txBody>
      </p:sp>
      <p:grpSp>
        <p:nvGrpSpPr>
          <p:cNvPr id="15384" name="Group 24"/>
          <p:cNvGrpSpPr>
            <a:grpSpLocks/>
          </p:cNvGrpSpPr>
          <p:nvPr/>
        </p:nvGrpSpPr>
        <p:grpSpPr bwMode="auto">
          <a:xfrm>
            <a:off x="3787775" y="3457575"/>
            <a:ext cx="617538" cy="762000"/>
            <a:chOff x="2386" y="2178"/>
            <a:chExt cx="389" cy="480"/>
          </a:xfrm>
        </p:grpSpPr>
        <p:sp>
          <p:nvSpPr>
            <p:cNvPr id="15372" name="Rectangle 12"/>
            <p:cNvSpPr>
              <a:spLocks noChangeArrowheads="1"/>
            </p:cNvSpPr>
            <p:nvPr/>
          </p:nvSpPr>
          <p:spPr bwMode="auto">
            <a:xfrm>
              <a:off x="2451" y="2178"/>
              <a:ext cx="32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35000"/>
                </a:spcAft>
              </a:pPr>
              <a:r>
                <a:rPr lang="en-US" sz="3900" noProof="1"/>
                <a:t>a</a:t>
              </a:r>
            </a:p>
          </p:txBody>
        </p:sp>
        <p:sp>
          <p:nvSpPr>
            <p:cNvPr id="15373" name="AutoShape 13"/>
            <p:cNvSpPr>
              <a:spLocks noChangeArrowheads="1"/>
            </p:cNvSpPr>
            <p:nvPr/>
          </p:nvSpPr>
          <p:spPr bwMode="auto">
            <a:xfrm>
              <a:off x="2386" y="2219"/>
              <a:ext cx="371" cy="384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4321175" y="3205163"/>
            <a:ext cx="349250" cy="393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Oval 16"/>
          <p:cNvSpPr>
            <a:spLocks noChangeArrowheads="1"/>
          </p:cNvSpPr>
          <p:nvPr/>
        </p:nvSpPr>
        <p:spPr bwMode="auto">
          <a:xfrm>
            <a:off x="4591050" y="2828925"/>
            <a:ext cx="427038" cy="4286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85" name="Group 25"/>
          <p:cNvGrpSpPr>
            <a:grpSpLocks/>
          </p:cNvGrpSpPr>
          <p:nvPr/>
        </p:nvGrpSpPr>
        <p:grpSpPr bwMode="auto">
          <a:xfrm>
            <a:off x="4433888" y="3171825"/>
            <a:ext cx="2489200" cy="1028700"/>
            <a:chOff x="2793" y="1998"/>
            <a:chExt cx="1568" cy="648"/>
          </a:xfrm>
        </p:grpSpPr>
        <p:sp>
          <p:nvSpPr>
            <p:cNvPr id="15371" name="Line 11"/>
            <p:cNvSpPr>
              <a:spLocks noChangeShapeType="1"/>
            </p:cNvSpPr>
            <p:nvPr/>
          </p:nvSpPr>
          <p:spPr bwMode="auto">
            <a:xfrm flipH="1">
              <a:off x="2793" y="2218"/>
              <a:ext cx="630" cy="4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2" name="AutoShape 22"/>
            <p:cNvSpPr>
              <a:spLocks/>
            </p:cNvSpPr>
            <p:nvPr/>
          </p:nvSpPr>
          <p:spPr bwMode="auto">
            <a:xfrm rot="-5400000">
              <a:off x="3655" y="1511"/>
              <a:ext cx="219" cy="1193"/>
            </a:xfrm>
            <a:prstGeom prst="leftBrace">
              <a:avLst>
                <a:gd name="adj1" fmla="val 45396"/>
                <a:gd name="adj2" fmla="val 22208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  <p:bldP spid="15364" grpId="0" build="p" autoUpdateAnimBg="0"/>
      <p:bldP spid="15366" grpId="0"/>
      <p:bldP spid="15374" grpId="0" animBg="1"/>
      <p:bldP spid="1537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1879600"/>
            <a:ext cx="3352800" cy="609600"/>
          </a:xfrm>
        </p:spPr>
        <p:txBody>
          <a:bodyPr/>
          <a:lstStyle/>
          <a:p>
            <a:pPr algn="l"/>
            <a:r>
              <a:rPr lang="en-US" noProof="1"/>
              <a:t> Óscar </a:t>
            </a:r>
            <a:r>
              <a:rPr lang="en-US" u="sng" noProof="1"/>
              <a:t>l</a:t>
            </a:r>
            <a:r>
              <a:rPr lang="en-US" u="sng"/>
              <a:t>a</a:t>
            </a:r>
            <a:r>
              <a:rPr lang="en-US" noProof="1"/>
              <a:t> </a:t>
            </a:r>
            <a:r>
              <a:rPr lang="en-US"/>
              <a:t>besa</a:t>
            </a:r>
            <a:r>
              <a:rPr lang="en-US" noProof="1"/>
              <a:t>.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1190625" y="2946400"/>
            <a:ext cx="716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noProof="1"/>
              <a:t>or </a:t>
            </a:r>
            <a:r>
              <a:rPr lang="en-US" u="sng" noProof="1"/>
              <a:t>after</a:t>
            </a:r>
            <a:r>
              <a:rPr lang="en-US" noProof="1"/>
              <a:t> an </a:t>
            </a:r>
            <a:r>
              <a:rPr lang="en-US" i="1" noProof="1"/>
              <a:t>infinitive</a:t>
            </a:r>
            <a:r>
              <a:rPr lang="en-US" noProof="1"/>
              <a:t> or </a:t>
            </a:r>
            <a:r>
              <a:rPr lang="en-US" i="1" noProof="1"/>
              <a:t>gerund</a:t>
            </a:r>
            <a:r>
              <a:rPr lang="en-US" noProof="1"/>
              <a:t> (</a:t>
            </a:r>
            <a:r>
              <a:rPr lang="en-US" i="1" noProof="1"/>
              <a:t>present participle</a:t>
            </a:r>
            <a:r>
              <a:rPr lang="en-US" noProof="1"/>
              <a:t>).</a:t>
            </a:r>
            <a:endParaRPr lang="en-US" sz="3200" noProof="1"/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2133600" y="2413000"/>
            <a:ext cx="335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3200" noProof="1"/>
              <a:t>(Óscar, </a:t>
            </a:r>
            <a:r>
              <a:rPr lang="en-US" sz="3200"/>
              <a:t>bésa</a:t>
            </a:r>
            <a:r>
              <a:rPr lang="en-US" sz="3200" u="sng" noProof="1"/>
              <a:t>l</a:t>
            </a:r>
            <a:r>
              <a:rPr lang="en-US" sz="3200" u="sng"/>
              <a:t>a</a:t>
            </a:r>
            <a:r>
              <a:rPr lang="en-US" sz="3200" noProof="1"/>
              <a:t>.)</a:t>
            </a: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2257425" y="3505200"/>
            <a:ext cx="3733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3200" noProof="1"/>
              <a:t>Óscar </a:t>
            </a:r>
            <a:r>
              <a:rPr lang="en-US" sz="3200" u="sng" noProof="1"/>
              <a:t>l</a:t>
            </a:r>
            <a:r>
              <a:rPr lang="en-US" sz="3200" u="sng"/>
              <a:t>a</a:t>
            </a:r>
            <a:r>
              <a:rPr lang="en-US" sz="3200" noProof="1"/>
              <a:t> va a besar.</a:t>
            </a:r>
          </a:p>
        </p:txBody>
      </p:sp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2257425" y="4038600"/>
            <a:ext cx="3657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3200" noProof="1"/>
              <a:t>Óscar va a besar</a:t>
            </a:r>
            <a:r>
              <a:rPr lang="en-US" sz="3200" u="sng" noProof="1"/>
              <a:t>l</a:t>
            </a:r>
            <a:r>
              <a:rPr lang="en-US" sz="3200" u="sng"/>
              <a:t>a</a:t>
            </a:r>
            <a:r>
              <a:rPr lang="en-US" sz="3200" noProof="1"/>
              <a:t>.</a:t>
            </a:r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2257425" y="4800600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3200" noProof="1"/>
              <a:t>Óscar </a:t>
            </a:r>
            <a:r>
              <a:rPr lang="en-US" sz="3200" u="sng" noProof="1"/>
              <a:t>l</a:t>
            </a:r>
            <a:r>
              <a:rPr lang="en-US" sz="3200" u="sng"/>
              <a:t>a</a:t>
            </a:r>
            <a:r>
              <a:rPr lang="en-US" sz="3200" noProof="1"/>
              <a:t> está besando.</a:t>
            </a:r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2257425" y="5334000"/>
            <a:ext cx="4038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3200" noProof="1"/>
              <a:t>Óscar está besándo</a:t>
            </a:r>
            <a:r>
              <a:rPr lang="en-US" sz="3200" u="sng" noProof="1"/>
              <a:t>l</a:t>
            </a:r>
            <a:r>
              <a:rPr lang="en-US" sz="3200" u="sng"/>
              <a:t>a</a:t>
            </a:r>
            <a:r>
              <a:rPr lang="en-US" sz="3200" noProof="1"/>
              <a:t>.</a:t>
            </a:r>
          </a:p>
        </p:txBody>
      </p:sp>
      <p:sp>
        <p:nvSpPr>
          <p:cNvPr id="46129" name="Line 49"/>
          <p:cNvSpPr>
            <a:spLocks noChangeShapeType="1"/>
          </p:cNvSpPr>
          <p:nvPr/>
        </p:nvSpPr>
        <p:spPr bwMode="auto">
          <a:xfrm>
            <a:off x="2714625" y="1752600"/>
            <a:ext cx="638175" cy="304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31" name="Line 51"/>
          <p:cNvSpPr>
            <a:spLocks noChangeShapeType="1"/>
          </p:cNvSpPr>
          <p:nvPr/>
        </p:nvSpPr>
        <p:spPr bwMode="auto">
          <a:xfrm flipH="1">
            <a:off x="4405313" y="1752600"/>
            <a:ext cx="1814512" cy="7842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6147" name="Group 67"/>
          <p:cNvGrpSpPr>
            <a:grpSpLocks/>
          </p:cNvGrpSpPr>
          <p:nvPr/>
        </p:nvGrpSpPr>
        <p:grpSpPr bwMode="auto">
          <a:xfrm>
            <a:off x="3562350" y="4819650"/>
            <a:ext cx="2762250" cy="803275"/>
            <a:chOff x="2244" y="3036"/>
            <a:chExt cx="1740" cy="506"/>
          </a:xfrm>
        </p:grpSpPr>
        <p:sp>
          <p:nvSpPr>
            <p:cNvPr id="46133" name="Line 53"/>
            <p:cNvSpPr>
              <a:spLocks noChangeShapeType="1"/>
            </p:cNvSpPr>
            <p:nvPr/>
          </p:nvSpPr>
          <p:spPr bwMode="auto">
            <a:xfrm>
              <a:off x="2308" y="3040"/>
              <a:ext cx="148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34" name="AutoShape 54"/>
            <p:cNvSpPr>
              <a:spLocks/>
            </p:cNvSpPr>
            <p:nvPr/>
          </p:nvSpPr>
          <p:spPr bwMode="auto">
            <a:xfrm>
              <a:off x="3792" y="3040"/>
              <a:ext cx="192" cy="493"/>
            </a:xfrm>
            <a:prstGeom prst="rightBracket">
              <a:avLst>
                <a:gd name="adj" fmla="val 21398"/>
              </a:avLst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5" name="Line 55"/>
            <p:cNvSpPr>
              <a:spLocks noChangeShapeType="1"/>
            </p:cNvSpPr>
            <p:nvPr/>
          </p:nvSpPr>
          <p:spPr bwMode="auto">
            <a:xfrm flipH="1">
              <a:off x="2244" y="3036"/>
              <a:ext cx="60" cy="7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36" name="Line 56"/>
            <p:cNvSpPr>
              <a:spLocks noChangeShapeType="1"/>
            </p:cNvSpPr>
            <p:nvPr/>
          </p:nvSpPr>
          <p:spPr bwMode="auto">
            <a:xfrm flipH="1">
              <a:off x="3669" y="3535"/>
              <a:ext cx="125" cy="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142" name="Group 62"/>
          <p:cNvGrpSpPr>
            <a:grpSpLocks/>
          </p:cNvGrpSpPr>
          <p:nvPr/>
        </p:nvGrpSpPr>
        <p:grpSpPr bwMode="auto">
          <a:xfrm>
            <a:off x="3614738" y="3530600"/>
            <a:ext cx="2292350" cy="758825"/>
            <a:chOff x="2304" y="2160"/>
            <a:chExt cx="1400" cy="478"/>
          </a:xfrm>
        </p:grpSpPr>
        <p:sp>
          <p:nvSpPr>
            <p:cNvPr id="46116" name="Line 36"/>
            <p:cNvSpPr>
              <a:spLocks noChangeShapeType="1"/>
            </p:cNvSpPr>
            <p:nvPr/>
          </p:nvSpPr>
          <p:spPr bwMode="auto">
            <a:xfrm flipV="1">
              <a:off x="2360" y="2160"/>
              <a:ext cx="1192" cy="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20" name="AutoShape 40"/>
            <p:cNvSpPr>
              <a:spLocks/>
            </p:cNvSpPr>
            <p:nvPr/>
          </p:nvSpPr>
          <p:spPr bwMode="auto">
            <a:xfrm>
              <a:off x="3512" y="2162"/>
              <a:ext cx="192" cy="476"/>
            </a:xfrm>
            <a:prstGeom prst="rightBracket">
              <a:avLst>
                <a:gd name="adj" fmla="val 20660"/>
              </a:avLst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2" name="Line 42"/>
            <p:cNvSpPr>
              <a:spLocks noChangeShapeType="1"/>
            </p:cNvSpPr>
            <p:nvPr/>
          </p:nvSpPr>
          <p:spPr bwMode="auto">
            <a:xfrm flipH="1">
              <a:off x="2304" y="2160"/>
              <a:ext cx="52" cy="7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38" name="Line 58"/>
            <p:cNvSpPr>
              <a:spLocks noChangeShapeType="1"/>
            </p:cNvSpPr>
            <p:nvPr/>
          </p:nvSpPr>
          <p:spPr bwMode="auto">
            <a:xfrm flipH="1">
              <a:off x="3408" y="2638"/>
              <a:ext cx="14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44" name="Text Box 64"/>
          <p:cNvSpPr txBox="1">
            <a:spLocks noChangeArrowheads="1"/>
          </p:cNvSpPr>
          <p:nvPr/>
        </p:nvSpPr>
        <p:spPr bwMode="auto">
          <a:xfrm>
            <a:off x="3276600" y="1343025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(except for </a:t>
            </a:r>
            <a:r>
              <a:rPr lang="en-US" i="1"/>
              <a:t>affirmative command forms</a:t>
            </a:r>
            <a:r>
              <a:rPr lang="en-US"/>
              <a:t>)</a:t>
            </a:r>
          </a:p>
        </p:txBody>
      </p:sp>
      <p:sp>
        <p:nvSpPr>
          <p:cNvPr id="46145" name="Text Box 65"/>
          <p:cNvSpPr txBox="1">
            <a:spLocks noChangeArrowheads="1"/>
          </p:cNvSpPr>
          <p:nvPr/>
        </p:nvSpPr>
        <p:spPr bwMode="auto">
          <a:xfrm>
            <a:off x="1281113" y="985838"/>
            <a:ext cx="6477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ALL object pronouns are placed either </a:t>
            </a:r>
            <a:r>
              <a:rPr lang="en-US" u="sng"/>
              <a:t>before</a:t>
            </a:r>
            <a:r>
              <a:rPr lang="en-US"/>
              <a:t> a conjugated verb</a:t>
            </a:r>
          </a:p>
        </p:txBody>
      </p:sp>
      <p:sp>
        <p:nvSpPr>
          <p:cNvPr id="46146" name="Text Box 66"/>
          <p:cNvSpPr txBox="1">
            <a:spLocks noChangeArrowheads="1"/>
          </p:cNvSpPr>
          <p:nvPr/>
        </p:nvSpPr>
        <p:spPr bwMode="auto">
          <a:xfrm>
            <a:off x="457200" y="471488"/>
            <a:ext cx="815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PLACEMENT OF PRONOUNS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6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6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6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6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6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6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6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6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6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build="p" autoUpdateAnimBg="0"/>
      <p:bldP spid="46093" grpId="0" build="p" autoUpdateAnimBg="0"/>
      <p:bldP spid="46094" grpId="0" build="p" autoUpdateAnimBg="0"/>
      <p:bldP spid="46101" grpId="0" build="p" autoUpdateAnimBg="0"/>
      <p:bldP spid="46102" grpId="0" autoUpdateAnimBg="0"/>
      <p:bldP spid="46104" grpId="0" build="p" autoUpdateAnimBg="0"/>
      <p:bldP spid="46105" grpId="0" build="p" autoUpdateAnimBg="0"/>
      <p:bldP spid="46129" grpId="0" animBg="1"/>
      <p:bldP spid="46131" grpId="0" animBg="1"/>
      <p:bldP spid="46144" grpId="0"/>
      <p:bldP spid="46145" grpId="0"/>
      <p:bldP spid="4614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9" name="Text Box 1039"/>
          <p:cNvSpPr txBox="1">
            <a:spLocks noChangeArrowheads="1"/>
          </p:cNvSpPr>
          <p:nvPr/>
        </p:nvSpPr>
        <p:spPr bwMode="auto">
          <a:xfrm>
            <a:off x="609600" y="381000"/>
            <a:ext cx="80010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/>
              <a:t>Direct object pronouns are commonly used in conversation when the object is established or known.  Again, this avoids needless repetition.</a:t>
            </a:r>
          </a:p>
        </p:txBody>
      </p:sp>
      <p:sp>
        <p:nvSpPr>
          <p:cNvPr id="47120" name="Text Box 1040"/>
          <p:cNvSpPr txBox="1">
            <a:spLocks noChangeArrowheads="1"/>
          </p:cNvSpPr>
          <p:nvPr/>
        </p:nvSpPr>
        <p:spPr bwMode="auto">
          <a:xfrm>
            <a:off x="381000" y="16002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¿Dónde ves </a:t>
            </a:r>
            <a:r>
              <a:rPr lang="en-US" b="1">
                <a:latin typeface="Comic Sans MS" pitchFamily="66" charset="0"/>
              </a:rPr>
              <a:t>a Jorge</a:t>
            </a:r>
            <a:r>
              <a:rPr lang="en-US">
                <a:latin typeface="Comic Sans MS" pitchFamily="66" charset="0"/>
              </a:rPr>
              <a:t> y </a:t>
            </a:r>
            <a:r>
              <a:rPr lang="en-US" b="1">
                <a:latin typeface="Comic Sans MS" pitchFamily="66" charset="0"/>
              </a:rPr>
              <a:t>a Sarita</a:t>
            </a:r>
            <a:r>
              <a:rPr lang="en-US">
                <a:latin typeface="Comic Sans MS" pitchFamily="66" charset="0"/>
              </a:rPr>
              <a:t>?</a:t>
            </a:r>
          </a:p>
        </p:txBody>
      </p:sp>
      <p:sp>
        <p:nvSpPr>
          <p:cNvPr id="47121" name="Text Box 1041"/>
          <p:cNvSpPr txBox="1">
            <a:spLocks noChangeArrowheads="1"/>
          </p:cNvSpPr>
          <p:nvPr/>
        </p:nvSpPr>
        <p:spPr bwMode="auto">
          <a:xfrm>
            <a:off x="5257800" y="1643063"/>
            <a:ext cx="350520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600"/>
              <a:t>Where do you see Jorge and Sarita?</a:t>
            </a:r>
          </a:p>
        </p:txBody>
      </p:sp>
      <p:sp>
        <p:nvSpPr>
          <p:cNvPr id="47122" name="Text Box 1042"/>
          <p:cNvSpPr txBox="1">
            <a:spLocks noChangeArrowheads="1"/>
          </p:cNvSpPr>
          <p:nvPr/>
        </p:nvSpPr>
        <p:spPr bwMode="auto">
          <a:xfrm>
            <a:off x="381000" y="247015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mic Sans MS" pitchFamily="66" charset="0"/>
              </a:rPr>
              <a:t>Los</a:t>
            </a:r>
            <a:r>
              <a:rPr lang="en-US">
                <a:latin typeface="Comic Sans MS" pitchFamily="66" charset="0"/>
              </a:rPr>
              <a:t> veo en clase.</a:t>
            </a:r>
          </a:p>
        </p:txBody>
      </p:sp>
      <p:sp>
        <p:nvSpPr>
          <p:cNvPr id="47123" name="Text Box 1043"/>
          <p:cNvSpPr txBox="1">
            <a:spLocks noChangeArrowheads="1"/>
          </p:cNvSpPr>
          <p:nvPr/>
        </p:nvSpPr>
        <p:spPr bwMode="auto">
          <a:xfrm>
            <a:off x="5257800" y="2438400"/>
            <a:ext cx="2819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/>
              <a:t>I see them in class.</a:t>
            </a:r>
          </a:p>
        </p:txBody>
      </p:sp>
      <p:sp>
        <p:nvSpPr>
          <p:cNvPr id="47124" name="Text Box 1044"/>
          <p:cNvSpPr txBox="1">
            <a:spLocks noChangeArrowheads="1"/>
          </p:cNvSpPr>
          <p:nvPr/>
        </p:nvSpPr>
        <p:spPr bwMode="auto">
          <a:xfrm>
            <a:off x="381000" y="3244850"/>
            <a:ext cx="495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¿Visitas </a:t>
            </a:r>
            <a:r>
              <a:rPr lang="en-US" b="1">
                <a:latin typeface="Comic Sans MS" pitchFamily="66" charset="0"/>
              </a:rPr>
              <a:t>a tu abuela</a:t>
            </a:r>
            <a:r>
              <a:rPr lang="en-US">
                <a:latin typeface="Comic Sans MS" pitchFamily="66" charset="0"/>
              </a:rPr>
              <a:t> con frecuencia?</a:t>
            </a:r>
          </a:p>
        </p:txBody>
      </p:sp>
      <p:sp>
        <p:nvSpPr>
          <p:cNvPr id="47125" name="Text Box 1045"/>
          <p:cNvSpPr txBox="1">
            <a:spLocks noChangeArrowheads="1"/>
          </p:cNvSpPr>
          <p:nvPr/>
        </p:nvSpPr>
        <p:spPr bwMode="auto">
          <a:xfrm>
            <a:off x="5257800" y="3287713"/>
            <a:ext cx="350520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600"/>
              <a:t>Do you visit your grandmother often?</a:t>
            </a:r>
          </a:p>
        </p:txBody>
      </p:sp>
      <p:sp>
        <p:nvSpPr>
          <p:cNvPr id="47126" name="Text Box 1046"/>
          <p:cNvSpPr txBox="1">
            <a:spLocks noChangeArrowheads="1"/>
          </p:cNvSpPr>
          <p:nvPr/>
        </p:nvSpPr>
        <p:spPr bwMode="auto">
          <a:xfrm>
            <a:off x="381000" y="41910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Sí, </a:t>
            </a:r>
            <a:r>
              <a:rPr lang="en-US" b="1">
                <a:latin typeface="Comic Sans MS" pitchFamily="66" charset="0"/>
              </a:rPr>
              <a:t>la</a:t>
            </a:r>
            <a:r>
              <a:rPr lang="en-US">
                <a:latin typeface="Comic Sans MS" pitchFamily="66" charset="0"/>
              </a:rPr>
              <a:t> visito mucho.</a:t>
            </a:r>
          </a:p>
        </p:txBody>
      </p:sp>
      <p:sp>
        <p:nvSpPr>
          <p:cNvPr id="47127" name="Text Box 1047"/>
          <p:cNvSpPr txBox="1">
            <a:spLocks noChangeArrowheads="1"/>
          </p:cNvSpPr>
          <p:nvPr/>
        </p:nvSpPr>
        <p:spPr bwMode="auto">
          <a:xfrm>
            <a:off x="5257800" y="4159250"/>
            <a:ext cx="3429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/>
              <a:t>Yes, I visit her a lot.</a:t>
            </a:r>
          </a:p>
        </p:txBody>
      </p:sp>
      <p:sp>
        <p:nvSpPr>
          <p:cNvPr id="47128" name="Text Box 1048"/>
          <p:cNvSpPr txBox="1">
            <a:spLocks noChangeArrowheads="1"/>
          </p:cNvSpPr>
          <p:nvPr/>
        </p:nvSpPr>
        <p:spPr bwMode="auto">
          <a:xfrm>
            <a:off x="533400" y="4724400"/>
            <a:ext cx="8229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Do not be misled into thinking that </a:t>
            </a:r>
            <a:r>
              <a:rPr lang="en-US" i="1"/>
              <a:t>los</a:t>
            </a:r>
            <a:r>
              <a:rPr lang="en-US"/>
              <a:t> and </a:t>
            </a:r>
            <a:r>
              <a:rPr lang="en-US" i="1"/>
              <a:t>la</a:t>
            </a:r>
            <a:r>
              <a:rPr lang="en-US"/>
              <a:t> in the above answers are the subjects of the sentences just because they appear in subject position.  The subject of both answers, which is of course </a:t>
            </a:r>
            <a:r>
              <a:rPr lang="en-US" i="1"/>
              <a:t>yo</a:t>
            </a:r>
            <a:r>
              <a:rPr lang="en-US"/>
              <a:t>, is simply not expressed in these instances.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4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4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4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4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"/>
                                        <p:tgtEl>
                                          <p:spTgt spid="4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400"/>
                                        <p:tgtEl>
                                          <p:spTgt spid="4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"/>
                                        <p:tgtEl>
                                          <p:spTgt spid="4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4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400"/>
                                        <p:tgtEl>
                                          <p:spTgt spid="4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9" grpId="0"/>
      <p:bldP spid="47120" grpId="0"/>
      <p:bldP spid="47121" grpId="0"/>
      <p:bldP spid="47122" grpId="0"/>
      <p:bldP spid="47123" grpId="0"/>
      <p:bldP spid="47124" grpId="0"/>
      <p:bldP spid="47125" grpId="0"/>
      <p:bldP spid="47126" grpId="0"/>
      <p:bldP spid="47127" grpId="0"/>
      <p:bldP spid="471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80010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/>
              <a:t>Be aware that object pronouns, just like verbs, must make a flip-flop transition when first and second persons are involved in the conversation.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447800" y="1828800"/>
            <a:ext cx="647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Comic Sans MS" pitchFamily="66" charset="0"/>
              </a:rPr>
              <a:t>¿Me vas a invitar a tu fiesta?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447800" y="2743200"/>
            <a:ext cx="4583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Comic Sans MS" pitchFamily="66" charset="0"/>
              </a:rPr>
              <a:t>Sí, te voy a invitar.</a:t>
            </a: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1447800" y="3962400"/>
            <a:ext cx="647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Comic Sans MS" pitchFamily="66" charset="0"/>
              </a:rPr>
              <a:t>¿Nos puedes ayudar mañana?</a:t>
            </a: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1447800" y="4876800"/>
            <a:ext cx="701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Comic Sans MS" pitchFamily="66" charset="0"/>
              </a:rPr>
              <a:t>No, no los puedo ayudar.</a:t>
            </a:r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2209800" y="2362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>
            <a:off x="2362200" y="445135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4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4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4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/>
      <p:bldP spid="60420" grpId="0"/>
      <p:bldP spid="60428" grpId="0"/>
      <p:bldP spid="60429" grpId="0"/>
      <p:bldP spid="60430" grpId="0" animBg="1"/>
      <p:bldP spid="6043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80010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/>
              <a:t>In negative sentences, the direct object pronoun is placed between </a:t>
            </a:r>
            <a:r>
              <a:rPr lang="en-US" sz="2800" b="1"/>
              <a:t>no</a:t>
            </a:r>
            <a:r>
              <a:rPr lang="en-US" sz="2800"/>
              <a:t> and the conjugated verb.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1981200" y="1600200"/>
            <a:ext cx="556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Comic Sans MS" pitchFamily="66" charset="0"/>
              </a:rPr>
              <a:t>Adolfo no </a:t>
            </a:r>
            <a:r>
              <a:rPr lang="en-US" sz="3600" b="1">
                <a:latin typeface="Comic Sans MS" pitchFamily="66" charset="0"/>
              </a:rPr>
              <a:t>la</a:t>
            </a:r>
            <a:r>
              <a:rPr lang="en-US" sz="3600">
                <a:latin typeface="Comic Sans MS" pitchFamily="66" charset="0"/>
              </a:rPr>
              <a:t> va a llamar.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1981200" y="2362200"/>
            <a:ext cx="60198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600"/>
              <a:t>Adolfo is not going to call her.</a:t>
            </a: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609600" y="3200400"/>
            <a:ext cx="80010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/>
              <a:t>But, again, as in affirmative sentences, the object pronoun may be attached to the end of the infinitive or present participle.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1981200" y="4768850"/>
            <a:ext cx="525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Comic Sans MS" pitchFamily="66" charset="0"/>
              </a:rPr>
              <a:t>Adolfo no va a llamar</a:t>
            </a:r>
            <a:r>
              <a:rPr lang="en-US" sz="3600" b="1">
                <a:latin typeface="Comic Sans MS" pitchFamily="66" charset="0"/>
              </a:rPr>
              <a:t>la</a:t>
            </a:r>
            <a:r>
              <a:rPr lang="en-US" sz="360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4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4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4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4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/>
      <p:bldP spid="61449" grpId="0"/>
      <p:bldP spid="61450" grpId="0"/>
      <p:bldP spid="6145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05000"/>
            <a:ext cx="7772400" cy="1371600"/>
          </a:xfrm>
        </p:spPr>
        <p:txBody>
          <a:bodyPr/>
          <a:lstStyle/>
          <a:p>
            <a:r>
              <a:rPr lang="en-US" sz="8000" noProof="1"/>
              <a:t>FIN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609600"/>
            <a:ext cx="6629400" cy="1143000"/>
          </a:xfrm>
        </p:spPr>
        <p:txBody>
          <a:bodyPr/>
          <a:lstStyle/>
          <a:p>
            <a:r>
              <a:rPr lang="en-US" noProof="1"/>
              <a:t>A </a:t>
            </a:r>
            <a:r>
              <a:rPr lang="en-US" i="1" noProof="1"/>
              <a:t>direct object</a:t>
            </a:r>
            <a:r>
              <a:rPr lang="en-US" noProof="1"/>
              <a:t> is a </a:t>
            </a:r>
            <a:r>
              <a:rPr lang="en-US" u="sng" noProof="1">
                <a:solidFill>
                  <a:srgbClr val="CC3300"/>
                </a:solidFill>
              </a:rPr>
              <a:t>thing</a:t>
            </a:r>
            <a:r>
              <a:rPr lang="en-US" noProof="1"/>
              <a:t> or </a:t>
            </a:r>
            <a:r>
              <a:rPr lang="en-US" u="sng" noProof="1">
                <a:solidFill>
                  <a:schemeClr val="accent2"/>
                </a:solidFill>
              </a:rPr>
              <a:t>person</a:t>
            </a:r>
            <a:r>
              <a:rPr lang="en-US" noProof="1"/>
              <a:t> that receives the direct action of the verb.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2444750" y="1981200"/>
            <a:ext cx="334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400" noProof="1"/>
              <a:t> I </a:t>
            </a:r>
            <a:r>
              <a:rPr lang="en-US" sz="3400"/>
              <a:t>eat</a:t>
            </a:r>
            <a:r>
              <a:rPr lang="en-US" sz="3400" noProof="1"/>
              <a:t> </a:t>
            </a:r>
            <a:r>
              <a:rPr lang="en-US" sz="3400" noProof="1">
                <a:solidFill>
                  <a:srgbClr val="CC3300"/>
                </a:solidFill>
              </a:rPr>
              <a:t>the tamales</a:t>
            </a:r>
            <a:r>
              <a:rPr lang="en-US" sz="3400" noProof="1"/>
              <a:t>.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2209800" y="2628900"/>
            <a:ext cx="41973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noProof="1">
                <a:latin typeface="Comic Sans MS" pitchFamily="66" charset="0"/>
              </a:rPr>
              <a:t> Yo com</a:t>
            </a:r>
            <a:r>
              <a:rPr lang="en-US" sz="3200">
                <a:latin typeface="Comic Sans MS" pitchFamily="66" charset="0"/>
              </a:rPr>
              <a:t>o</a:t>
            </a:r>
            <a:r>
              <a:rPr lang="en-US" sz="3200" noProof="1">
                <a:latin typeface="Comic Sans MS" pitchFamily="66" charset="0"/>
              </a:rPr>
              <a:t> </a:t>
            </a:r>
            <a:r>
              <a:rPr lang="en-US" sz="3200" noProof="1">
                <a:solidFill>
                  <a:srgbClr val="CC3300"/>
                </a:solidFill>
                <a:latin typeface="Comic Sans MS" pitchFamily="66" charset="0"/>
              </a:rPr>
              <a:t>los tamales</a:t>
            </a:r>
            <a:r>
              <a:rPr lang="en-US" sz="3200" noProof="1">
                <a:latin typeface="Comic Sans MS" pitchFamily="66" charset="0"/>
              </a:rPr>
              <a:t>.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209800" y="3657600"/>
            <a:ext cx="4038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400" noProof="1"/>
              <a:t>Óscar kisse</a:t>
            </a:r>
            <a:r>
              <a:rPr lang="en-US" sz="3400"/>
              <a:t>s</a:t>
            </a:r>
            <a:r>
              <a:rPr lang="en-US" sz="3400" noProof="1"/>
              <a:t> </a:t>
            </a:r>
            <a:r>
              <a:rPr lang="en-US" sz="3400" noProof="1">
                <a:solidFill>
                  <a:schemeClr val="accent2"/>
                </a:solidFill>
              </a:rPr>
              <a:t>his wife</a:t>
            </a:r>
            <a:r>
              <a:rPr lang="en-US" sz="3400" noProof="1"/>
              <a:t>.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133600" y="4572000"/>
            <a:ext cx="495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noProof="1">
                <a:latin typeface="Comic Sans MS" pitchFamily="66" charset="0"/>
              </a:rPr>
              <a:t>Óscar bes</a:t>
            </a:r>
            <a:r>
              <a:rPr lang="en-US" sz="3200">
                <a:latin typeface="Comic Sans MS" pitchFamily="66" charset="0"/>
              </a:rPr>
              <a:t>a</a:t>
            </a:r>
            <a:r>
              <a:rPr lang="en-US" sz="3200" noProof="1">
                <a:latin typeface="Comic Sans MS" pitchFamily="66" charset="0"/>
              </a:rPr>
              <a:t> a </a:t>
            </a:r>
            <a:r>
              <a:rPr lang="en-US" sz="3200" noProof="1">
                <a:solidFill>
                  <a:schemeClr val="accent2"/>
                </a:solidFill>
                <a:latin typeface="Comic Sans MS" pitchFamily="66" charset="0"/>
              </a:rPr>
              <a:t>su esposa</a:t>
            </a:r>
            <a:r>
              <a:rPr lang="en-US" sz="3200" noProof="1">
                <a:latin typeface="Comic Sans MS" pitchFamily="66" charset="0"/>
              </a:rPr>
              <a:t>.</a:t>
            </a:r>
          </a:p>
        </p:txBody>
      </p:sp>
      <p:grpSp>
        <p:nvGrpSpPr>
          <p:cNvPr id="37916" name="Group 28"/>
          <p:cNvGrpSpPr>
            <a:grpSpLocks/>
          </p:cNvGrpSpPr>
          <p:nvPr/>
        </p:nvGrpSpPr>
        <p:grpSpPr bwMode="auto">
          <a:xfrm>
            <a:off x="5105400" y="1143000"/>
            <a:ext cx="1092200" cy="1600200"/>
            <a:chOff x="3216" y="720"/>
            <a:chExt cx="688" cy="1008"/>
          </a:xfrm>
        </p:grpSpPr>
        <p:sp>
          <p:nvSpPr>
            <p:cNvPr id="37910" name="Freeform 22"/>
            <p:cNvSpPr>
              <a:spLocks/>
            </p:cNvSpPr>
            <p:nvPr/>
          </p:nvSpPr>
          <p:spPr bwMode="auto">
            <a:xfrm>
              <a:off x="3216" y="720"/>
              <a:ext cx="328" cy="6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8" y="336"/>
                </a:cxn>
                <a:cxn ang="0">
                  <a:pos x="240" y="624"/>
                </a:cxn>
              </a:cxnLst>
              <a:rect l="0" t="0" r="r" b="b"/>
              <a:pathLst>
                <a:path w="328" h="624">
                  <a:moveTo>
                    <a:pt x="0" y="0"/>
                  </a:moveTo>
                  <a:cubicBezTo>
                    <a:pt x="124" y="116"/>
                    <a:pt x="248" y="232"/>
                    <a:pt x="288" y="336"/>
                  </a:cubicBezTo>
                  <a:cubicBezTo>
                    <a:pt x="328" y="440"/>
                    <a:pt x="284" y="532"/>
                    <a:pt x="240" y="624"/>
                  </a:cubicBezTo>
                </a:path>
              </a:pathLst>
            </a:custGeom>
            <a:noFill/>
            <a:ln w="15875">
              <a:solidFill>
                <a:srgbClr val="CC3300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1" name="Freeform 23"/>
            <p:cNvSpPr>
              <a:spLocks/>
            </p:cNvSpPr>
            <p:nvPr/>
          </p:nvSpPr>
          <p:spPr bwMode="auto">
            <a:xfrm>
              <a:off x="3312" y="720"/>
              <a:ext cx="592" cy="10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8" y="480"/>
                </a:cxn>
                <a:cxn ang="0">
                  <a:pos x="384" y="1008"/>
                </a:cxn>
              </a:cxnLst>
              <a:rect l="0" t="0" r="r" b="b"/>
              <a:pathLst>
                <a:path w="592" h="1008">
                  <a:moveTo>
                    <a:pt x="0" y="0"/>
                  </a:moveTo>
                  <a:cubicBezTo>
                    <a:pt x="232" y="156"/>
                    <a:pt x="464" y="312"/>
                    <a:pt x="528" y="480"/>
                  </a:cubicBezTo>
                  <a:cubicBezTo>
                    <a:pt x="592" y="648"/>
                    <a:pt x="488" y="828"/>
                    <a:pt x="384" y="1008"/>
                  </a:cubicBezTo>
                </a:path>
              </a:pathLst>
            </a:custGeom>
            <a:noFill/>
            <a:ln w="15875">
              <a:solidFill>
                <a:srgbClr val="CC3300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917" name="Group 29"/>
          <p:cNvGrpSpPr>
            <a:grpSpLocks/>
          </p:cNvGrpSpPr>
          <p:nvPr/>
        </p:nvGrpSpPr>
        <p:grpSpPr bwMode="auto">
          <a:xfrm>
            <a:off x="5943600" y="1143000"/>
            <a:ext cx="1689100" cy="3581400"/>
            <a:chOff x="3744" y="720"/>
            <a:chExt cx="1064" cy="2256"/>
          </a:xfrm>
        </p:grpSpPr>
        <p:sp>
          <p:nvSpPr>
            <p:cNvPr id="37912" name="Freeform 24"/>
            <p:cNvSpPr>
              <a:spLocks/>
            </p:cNvSpPr>
            <p:nvPr/>
          </p:nvSpPr>
          <p:spPr bwMode="auto">
            <a:xfrm>
              <a:off x="3744" y="720"/>
              <a:ext cx="632" cy="1680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528" y="672"/>
                </a:cxn>
                <a:cxn ang="0">
                  <a:pos x="0" y="1728"/>
                </a:cxn>
              </a:cxnLst>
              <a:rect l="0" t="0" r="r" b="b"/>
              <a:pathLst>
                <a:path w="584" h="1728">
                  <a:moveTo>
                    <a:pt x="336" y="0"/>
                  </a:moveTo>
                  <a:cubicBezTo>
                    <a:pt x="460" y="192"/>
                    <a:pt x="584" y="384"/>
                    <a:pt x="528" y="672"/>
                  </a:cubicBezTo>
                  <a:cubicBezTo>
                    <a:pt x="472" y="960"/>
                    <a:pt x="236" y="1344"/>
                    <a:pt x="0" y="1728"/>
                  </a:cubicBezTo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5" name="Freeform 27"/>
            <p:cNvSpPr>
              <a:spLocks/>
            </p:cNvSpPr>
            <p:nvPr/>
          </p:nvSpPr>
          <p:spPr bwMode="auto">
            <a:xfrm>
              <a:off x="3936" y="720"/>
              <a:ext cx="872" cy="2256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816" y="768"/>
                </a:cxn>
                <a:cxn ang="0">
                  <a:pos x="0" y="2256"/>
                </a:cxn>
              </a:cxnLst>
              <a:rect l="0" t="0" r="r" b="b"/>
              <a:pathLst>
                <a:path w="872" h="2256">
                  <a:moveTo>
                    <a:pt x="336" y="0"/>
                  </a:moveTo>
                  <a:cubicBezTo>
                    <a:pt x="604" y="196"/>
                    <a:pt x="872" y="392"/>
                    <a:pt x="816" y="768"/>
                  </a:cubicBezTo>
                  <a:cubicBezTo>
                    <a:pt x="760" y="1144"/>
                    <a:pt x="380" y="1700"/>
                    <a:pt x="0" y="2256"/>
                  </a:cubicBezTo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  <p:bldP spid="37892" grpId="0" build="p" autoUpdateAnimBg="0"/>
      <p:bldP spid="37893" grpId="0" build="p" autoUpdateAnimBg="0"/>
      <p:bldP spid="37894" grpId="0" build="p" autoUpdateAnimBg="0"/>
      <p:bldP spid="3789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1000"/>
            <a:ext cx="8382000" cy="167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noProof="1"/>
              <a:t>Notice that direct objects that are </a:t>
            </a:r>
            <a:r>
              <a:rPr lang="en-US" u="sng" noProof="1">
                <a:solidFill>
                  <a:schemeClr val="accent2"/>
                </a:solidFill>
              </a:rPr>
              <a:t>people</a:t>
            </a:r>
            <a:r>
              <a:rPr lang="en-US"/>
              <a:t> or </a:t>
            </a:r>
            <a:r>
              <a:rPr lang="en-US" u="sng">
                <a:solidFill>
                  <a:schemeClr val="accent2"/>
                </a:solidFill>
              </a:rPr>
              <a:t>domesticated animals</a:t>
            </a:r>
            <a:r>
              <a:rPr lang="en-US" noProof="1"/>
              <a:t> (and sometimes personified things) are signaled by the p</a:t>
            </a:r>
            <a:r>
              <a:rPr lang="en-US"/>
              <a:t>ersonal</a:t>
            </a:r>
            <a:r>
              <a:rPr lang="en-US" noProof="1"/>
              <a:t> </a:t>
            </a:r>
            <a:r>
              <a:rPr lang="en-US" u="sng" noProof="1"/>
              <a:t>a</a:t>
            </a:r>
            <a:r>
              <a:rPr lang="en-US" noProof="1"/>
              <a:t>.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2438400" y="1828800"/>
            <a:ext cx="388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400" noProof="1"/>
              <a:t>Ó</a:t>
            </a:r>
            <a:r>
              <a:rPr lang="en-US" sz="3200" noProof="1"/>
              <a:t>scar kisse</a:t>
            </a:r>
            <a:r>
              <a:rPr lang="en-US" sz="3200"/>
              <a:t>s</a:t>
            </a:r>
            <a:r>
              <a:rPr lang="en-US" sz="3200" noProof="1"/>
              <a:t> </a:t>
            </a:r>
            <a:r>
              <a:rPr lang="en-US" sz="3400" noProof="1">
                <a:solidFill>
                  <a:schemeClr val="accent2"/>
                </a:solidFill>
              </a:rPr>
              <a:t>his</a:t>
            </a:r>
            <a:r>
              <a:rPr lang="en-US" sz="3200" noProof="1">
                <a:solidFill>
                  <a:schemeClr val="accent2"/>
                </a:solidFill>
              </a:rPr>
              <a:t> wife</a:t>
            </a:r>
            <a:r>
              <a:rPr lang="en-US" sz="3200" noProof="1"/>
              <a:t>.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2043113" y="2667000"/>
            <a:ext cx="51181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noProof="1">
                <a:latin typeface="Comic Sans MS" pitchFamily="66" charset="0"/>
              </a:rPr>
              <a:t>Óscar bes</a:t>
            </a:r>
            <a:r>
              <a:rPr lang="en-US" sz="3200">
                <a:latin typeface="Comic Sans MS" pitchFamily="66" charset="0"/>
              </a:rPr>
              <a:t>a</a:t>
            </a:r>
            <a:r>
              <a:rPr lang="en-US" sz="3200" noProof="1">
                <a:latin typeface="Comic Sans MS" pitchFamily="66" charset="0"/>
              </a:rPr>
              <a:t> </a:t>
            </a:r>
            <a:r>
              <a:rPr lang="en-US" sz="3200" b="1" u="sng" noProof="1">
                <a:latin typeface="Comic Sans MS" pitchFamily="66" charset="0"/>
              </a:rPr>
              <a:t>a</a:t>
            </a:r>
            <a:r>
              <a:rPr lang="en-US" sz="3200" noProof="1">
                <a:latin typeface="Comic Sans MS" pitchFamily="66" charset="0"/>
              </a:rPr>
              <a:t> </a:t>
            </a:r>
            <a:r>
              <a:rPr lang="en-US" sz="3200" noProof="1">
                <a:solidFill>
                  <a:schemeClr val="accent2"/>
                </a:solidFill>
                <a:latin typeface="Comic Sans MS" pitchFamily="66" charset="0"/>
              </a:rPr>
              <a:t>su esposa</a:t>
            </a:r>
            <a:r>
              <a:rPr lang="en-US" sz="3200" noProof="1">
                <a:latin typeface="Comic Sans MS" pitchFamily="66" charset="0"/>
              </a:rPr>
              <a:t>.</a:t>
            </a:r>
          </a:p>
        </p:txBody>
      </p:sp>
      <p:sp>
        <p:nvSpPr>
          <p:cNvPr id="39952" name="Freeform 16"/>
          <p:cNvSpPr>
            <a:spLocks/>
          </p:cNvSpPr>
          <p:nvPr/>
        </p:nvSpPr>
        <p:spPr bwMode="auto">
          <a:xfrm>
            <a:off x="4503738" y="1774825"/>
            <a:ext cx="3457575" cy="1058863"/>
          </a:xfrm>
          <a:custGeom>
            <a:avLst/>
            <a:gdLst/>
            <a:ahLst/>
            <a:cxnLst>
              <a:cxn ang="0">
                <a:pos x="1728" y="0"/>
              </a:cxn>
              <a:cxn ang="0">
                <a:pos x="1728" y="528"/>
              </a:cxn>
              <a:cxn ang="0">
                <a:pos x="288" y="624"/>
              </a:cxn>
              <a:cxn ang="0">
                <a:pos x="0" y="768"/>
              </a:cxn>
            </a:cxnLst>
            <a:rect l="0" t="0" r="r" b="b"/>
            <a:pathLst>
              <a:path w="1968" h="768">
                <a:moveTo>
                  <a:pt x="1728" y="0"/>
                </a:moveTo>
                <a:cubicBezTo>
                  <a:pt x="1848" y="212"/>
                  <a:pt x="1968" y="424"/>
                  <a:pt x="1728" y="528"/>
                </a:cubicBezTo>
                <a:cubicBezTo>
                  <a:pt x="1488" y="632"/>
                  <a:pt x="576" y="584"/>
                  <a:pt x="288" y="624"/>
                </a:cubicBezTo>
                <a:cubicBezTo>
                  <a:pt x="0" y="664"/>
                  <a:pt x="0" y="716"/>
                  <a:pt x="0" y="76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914400" y="5562600"/>
            <a:ext cx="716280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600"/>
              <a:t>More information about the personal </a:t>
            </a:r>
            <a:r>
              <a:rPr lang="en-US" sz="2600" i="1"/>
              <a:t>a</a:t>
            </a:r>
            <a:r>
              <a:rPr lang="en-US" sz="2600"/>
              <a:t> follows on the next slide.</a:t>
            </a:r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1828800" y="3276600"/>
            <a:ext cx="525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/>
              <a:t>I walk </a:t>
            </a:r>
            <a:r>
              <a:rPr lang="en-US" sz="3200">
                <a:solidFill>
                  <a:schemeClr val="accent2"/>
                </a:solidFill>
              </a:rPr>
              <a:t>my dog</a:t>
            </a:r>
            <a:r>
              <a:rPr lang="en-US" sz="3200"/>
              <a:t> every morning</a:t>
            </a:r>
            <a:r>
              <a:rPr lang="en-US" sz="3200" noProof="1"/>
              <a:t>.</a:t>
            </a:r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1143000" y="3733800"/>
            <a:ext cx="739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latin typeface="Comic Sans MS" pitchFamily="66" charset="0"/>
              </a:rPr>
              <a:t>Paseo </a:t>
            </a:r>
            <a:r>
              <a:rPr lang="en-US" sz="3200" b="1" u="sng">
                <a:latin typeface="Comic Sans MS" pitchFamily="66" charset="0"/>
              </a:rPr>
              <a:t>a</a:t>
            </a:r>
            <a:r>
              <a:rPr lang="en-US" sz="3200" noProof="1">
                <a:latin typeface="Comic Sans MS" pitchFamily="66" charset="0"/>
              </a:rPr>
              <a:t> </a:t>
            </a: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mi</a:t>
            </a:r>
            <a:r>
              <a:rPr lang="en-US" sz="3200" noProof="1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perro</a:t>
            </a:r>
            <a:r>
              <a:rPr lang="en-US" sz="3200">
                <a:latin typeface="Comic Sans MS" pitchFamily="66" charset="0"/>
              </a:rPr>
              <a:t> todas las mañanas.</a:t>
            </a:r>
            <a:endParaRPr lang="en-US" sz="3200" noProof="1">
              <a:latin typeface="Comic Sans MS" pitchFamily="66" charset="0"/>
            </a:endParaRPr>
          </a:p>
        </p:txBody>
      </p:sp>
      <p:sp>
        <p:nvSpPr>
          <p:cNvPr id="39956" name="Rectangle 20"/>
          <p:cNvSpPr>
            <a:spLocks noChangeArrowheads="1"/>
          </p:cNvSpPr>
          <p:nvPr/>
        </p:nvSpPr>
        <p:spPr bwMode="auto">
          <a:xfrm>
            <a:off x="2286000" y="4419600"/>
            <a:ext cx="487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/>
              <a:t>Patriots love </a:t>
            </a:r>
            <a:r>
              <a:rPr lang="en-US" sz="3200">
                <a:solidFill>
                  <a:schemeClr val="accent2"/>
                </a:solidFill>
              </a:rPr>
              <a:t>their country</a:t>
            </a:r>
            <a:r>
              <a:rPr lang="en-US" sz="3200" noProof="1"/>
              <a:t>.</a:t>
            </a:r>
          </a:p>
        </p:txBody>
      </p:sp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1600200" y="4876800"/>
            <a:ext cx="601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latin typeface="Comic Sans MS" pitchFamily="66" charset="0"/>
              </a:rPr>
              <a:t>Los patriotas aman </a:t>
            </a:r>
            <a:r>
              <a:rPr lang="en-US" sz="3200" b="1" u="sng">
                <a:latin typeface="Comic Sans MS" pitchFamily="66" charset="0"/>
              </a:rPr>
              <a:t>a</a:t>
            </a:r>
            <a:r>
              <a:rPr lang="en-US" sz="3200" noProof="1">
                <a:latin typeface="Comic Sans MS" pitchFamily="66" charset="0"/>
              </a:rPr>
              <a:t> </a:t>
            </a: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su patria</a:t>
            </a:r>
            <a:r>
              <a:rPr lang="en-US" sz="3200">
                <a:latin typeface="Comic Sans MS" pitchFamily="66" charset="0"/>
              </a:rPr>
              <a:t>.</a:t>
            </a:r>
            <a:endParaRPr lang="en-US" sz="3200" noProof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9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9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build="p" autoUpdateAnimBg="0"/>
      <p:bldP spid="39941" grpId="0" build="p" autoUpdateAnimBg="0"/>
      <p:bldP spid="39942" grpId="0" build="p" autoUpdateAnimBg="0"/>
      <p:bldP spid="39952" grpId="0" animBg="1"/>
      <p:bldP spid="39953" grpId="0"/>
      <p:bldP spid="39954" grpId="0" build="p" autoUpdateAnimBg="0"/>
      <p:bldP spid="39955" grpId="0" build="p" autoUpdateAnimBg="0"/>
      <p:bldP spid="39956" grpId="0" build="p" autoUpdateAnimBg="0"/>
      <p:bldP spid="3995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2057400" y="2514600"/>
            <a:ext cx="495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400" noProof="1"/>
              <a:t>Ó</a:t>
            </a:r>
            <a:r>
              <a:rPr lang="en-US" sz="3200" noProof="1"/>
              <a:t>scar </a:t>
            </a:r>
            <a:r>
              <a:rPr lang="en-US" sz="3200"/>
              <a:t>has a very pretty wife.</a:t>
            </a:r>
            <a:endParaRPr lang="en-US" sz="3200" noProof="1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143000" y="2057400"/>
            <a:ext cx="701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noProof="1">
                <a:latin typeface="Comic Sans MS" pitchFamily="66" charset="0"/>
              </a:rPr>
              <a:t>Óscar </a:t>
            </a:r>
            <a:r>
              <a:rPr lang="en-US" sz="3200">
                <a:latin typeface="Comic Sans MS" pitchFamily="66" charset="0"/>
              </a:rPr>
              <a:t>tiene una esposa muy bonita.</a:t>
            </a:r>
            <a:endParaRPr lang="en-US" sz="3200" noProof="1">
              <a:latin typeface="Comic Sans MS" pitchFamily="66" charset="0"/>
            </a:endParaRP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1219200" y="5029200"/>
            <a:ext cx="6781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/>
              <a:t>We’re looking for an efficient secretary.</a:t>
            </a:r>
            <a:endParaRPr lang="en-US" sz="3200" noProof="1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1143000" y="4495800"/>
            <a:ext cx="693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latin typeface="Comic Sans MS" pitchFamily="66" charset="0"/>
              </a:rPr>
              <a:t>Buscamos una secretaria eficiente.</a:t>
            </a:r>
            <a:endParaRPr lang="en-US" sz="3200" noProof="1">
              <a:latin typeface="Comic Sans MS" pitchFamily="66" charset="0"/>
            </a:endParaRP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990600" y="304800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/>
              <a:t>More on the personal </a:t>
            </a:r>
            <a:r>
              <a:rPr lang="en-US" sz="4400" i="1"/>
              <a:t>a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914400" y="10668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000"/>
              <a:t>Generally, the personal </a:t>
            </a:r>
            <a:r>
              <a:rPr lang="en-US" sz="3000" i="1"/>
              <a:t>a</a:t>
            </a:r>
            <a:r>
              <a:rPr lang="en-US" sz="3000"/>
              <a:t> is not used after the verb </a:t>
            </a:r>
            <a:r>
              <a:rPr lang="en-US" sz="3000" i="1"/>
              <a:t>tener</a:t>
            </a:r>
            <a:r>
              <a:rPr lang="en-US" sz="3000"/>
              <a:t>.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914400" y="33528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000"/>
              <a:t>Nor is it used with a direct object that is an unspecified or indefinite person.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7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  <p:bldP spid="57348" grpId="0" build="p" autoUpdateAnimBg="0"/>
      <p:bldP spid="57351" grpId="0" build="p" autoUpdateAnimBg="0"/>
      <p:bldP spid="57352" grpId="0" build="p" autoUpdateAnimBg="0"/>
      <p:bldP spid="57356" grpId="0"/>
      <p:bldP spid="57357" grpId="0"/>
      <p:bldP spid="573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2362200" y="2514600"/>
            <a:ext cx="4038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/>
              <a:t>Alicia visits the doctor.</a:t>
            </a:r>
            <a:endParaRPr lang="en-US" sz="3200" noProof="1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2209800" y="2057400"/>
            <a:ext cx="457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latin typeface="Comic Sans MS" pitchFamily="66" charset="0"/>
              </a:rPr>
              <a:t>Alicia visita </a:t>
            </a:r>
            <a:r>
              <a:rPr lang="en-US" sz="3200" b="1">
                <a:latin typeface="Comic Sans MS" pitchFamily="66" charset="0"/>
              </a:rPr>
              <a:t>al</a:t>
            </a:r>
            <a:r>
              <a:rPr lang="en-US" sz="3200">
                <a:latin typeface="Comic Sans MS" pitchFamily="66" charset="0"/>
              </a:rPr>
              <a:t> médico.</a:t>
            </a:r>
            <a:endParaRPr lang="en-US" sz="3200" noProof="1">
              <a:latin typeface="Comic Sans MS" pitchFamily="66" charset="0"/>
            </a:endParaRP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4495800" y="4048125"/>
            <a:ext cx="4038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/>
              <a:t>Whom is Elisa calling?</a:t>
            </a:r>
            <a:endParaRPr lang="en-US" sz="3200" noProof="1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304800" y="4038600"/>
            <a:ext cx="4191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latin typeface="Comic Sans MS" pitchFamily="66" charset="0"/>
              </a:rPr>
              <a:t>¿</a:t>
            </a:r>
            <a:r>
              <a:rPr lang="en-US" sz="3200" b="1">
                <a:latin typeface="Comic Sans MS" pitchFamily="66" charset="0"/>
              </a:rPr>
              <a:t>A</a:t>
            </a:r>
            <a:r>
              <a:rPr lang="en-US" sz="3200">
                <a:latin typeface="Comic Sans MS" pitchFamily="66" charset="0"/>
              </a:rPr>
              <a:t> quién llama Elisa?</a:t>
            </a:r>
            <a:endParaRPr lang="en-US" sz="3200" noProof="1">
              <a:latin typeface="Comic Sans MS" pitchFamily="66" charset="0"/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990600" y="304800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/>
              <a:t>More on the personal </a:t>
            </a:r>
            <a:r>
              <a:rPr lang="en-US" sz="4400" i="1"/>
              <a:t>a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914400" y="10668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000"/>
              <a:t>The personal </a:t>
            </a:r>
            <a:r>
              <a:rPr lang="en-US" sz="3000" i="1"/>
              <a:t>a</a:t>
            </a:r>
            <a:r>
              <a:rPr lang="en-US" sz="3000"/>
              <a:t> followed by the definite article </a:t>
            </a:r>
            <a:r>
              <a:rPr lang="en-US" sz="3000" i="1"/>
              <a:t>el</a:t>
            </a:r>
            <a:r>
              <a:rPr lang="en-US" sz="3000"/>
              <a:t> contracts to form </a:t>
            </a:r>
            <a:r>
              <a:rPr lang="en-US" sz="3000" i="1"/>
              <a:t>al</a:t>
            </a:r>
            <a:r>
              <a:rPr lang="en-US" sz="3000"/>
              <a:t>.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381000" y="3124200"/>
            <a:ext cx="84582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/>
              <a:t>When the interrogative </a:t>
            </a:r>
            <a:r>
              <a:rPr lang="en-US" sz="2800" b="1"/>
              <a:t>quién(es)</a:t>
            </a:r>
            <a:r>
              <a:rPr lang="en-US" sz="2800"/>
              <a:t> requests information about the direct object, the personal </a:t>
            </a:r>
            <a:r>
              <a:rPr lang="en-US" sz="2800" i="1"/>
              <a:t>a</a:t>
            </a:r>
            <a:r>
              <a:rPr lang="en-US" sz="2800"/>
              <a:t> precedes it.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381000" y="4702175"/>
            <a:ext cx="84582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/>
              <a:t>The personal </a:t>
            </a:r>
            <a:r>
              <a:rPr lang="en-US" sz="2800" i="1"/>
              <a:t>a</a:t>
            </a:r>
            <a:r>
              <a:rPr lang="en-US" sz="2800"/>
              <a:t> must be repeated before each human direct object in a series.</a:t>
            </a: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304800" y="5562600"/>
            <a:ext cx="457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latin typeface="Comic Sans MS" pitchFamily="66" charset="0"/>
              </a:rPr>
              <a:t>Visito </a:t>
            </a:r>
            <a:r>
              <a:rPr lang="en-US" sz="3200" b="1">
                <a:latin typeface="Comic Sans MS" pitchFamily="66" charset="0"/>
              </a:rPr>
              <a:t>a</a:t>
            </a:r>
            <a:r>
              <a:rPr lang="en-US" sz="3200">
                <a:latin typeface="Comic Sans MS" pitchFamily="66" charset="0"/>
              </a:rPr>
              <a:t> Emilio y </a:t>
            </a:r>
            <a:r>
              <a:rPr lang="en-US" sz="3200" b="1">
                <a:latin typeface="Comic Sans MS" pitchFamily="66" charset="0"/>
              </a:rPr>
              <a:t>a</a:t>
            </a:r>
            <a:r>
              <a:rPr lang="en-US" sz="3200">
                <a:latin typeface="Comic Sans MS" pitchFamily="66" charset="0"/>
              </a:rPr>
              <a:t> Lola.</a:t>
            </a:r>
            <a:endParaRPr lang="en-US" sz="3200" noProof="1">
              <a:latin typeface="Comic Sans MS" pitchFamily="66" charset="0"/>
            </a:endParaRP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4953000" y="5562600"/>
            <a:ext cx="40020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/>
              <a:t>I visit Emilio and Lola.</a:t>
            </a:r>
            <a:endParaRPr lang="en-US" sz="3200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8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8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build="p" autoUpdateAnimBg="0"/>
      <p:bldP spid="58371" grpId="0" build="p" autoUpdateAnimBg="0"/>
      <p:bldP spid="58372" grpId="0" build="p" autoUpdateAnimBg="0"/>
      <p:bldP spid="58373" grpId="0" build="p" autoUpdateAnimBg="0"/>
      <p:bldP spid="58375" grpId="0"/>
      <p:bldP spid="58376" grpId="0"/>
      <p:bldP spid="58377" grpId="0"/>
      <p:bldP spid="58378" grpId="0" build="p" autoUpdateAnimBg="0"/>
      <p:bldP spid="5837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3352800" y="2133600"/>
            <a:ext cx="1800225" cy="10556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4800600" y="2133600"/>
            <a:ext cx="1752600" cy="10668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143000"/>
            <a:ext cx="7162800" cy="1676400"/>
          </a:xfrm>
        </p:spPr>
        <p:txBody>
          <a:bodyPr/>
          <a:lstStyle/>
          <a:p>
            <a:r>
              <a:rPr lang="en-US"/>
              <a:t>A</a:t>
            </a:r>
            <a:r>
              <a:rPr lang="en-US" noProof="1"/>
              <a:t> </a:t>
            </a:r>
            <a:r>
              <a:rPr lang="en-US" i="1" noProof="1"/>
              <a:t>direct object</a:t>
            </a:r>
            <a:r>
              <a:rPr lang="en-US" noProof="1"/>
              <a:t> is </a:t>
            </a:r>
            <a:r>
              <a:rPr lang="en-US"/>
              <a:t>a</a:t>
            </a:r>
            <a:r>
              <a:rPr lang="en-US" noProof="1"/>
              <a:t> thing or person that answers what or whom, respectively, in the following equation: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066800" y="3124200"/>
            <a:ext cx="693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noProof="1"/>
              <a:t> SUBJECT + VERB + </a:t>
            </a:r>
            <a:r>
              <a:rPr lang="en-US" sz="3200" u="sng" noProof="1">
                <a:solidFill>
                  <a:srgbClr val="CC3300"/>
                </a:solidFill>
              </a:rPr>
              <a:t>WHAT</a:t>
            </a:r>
            <a:r>
              <a:rPr lang="en-US" sz="3200" noProof="1"/>
              <a:t> (</a:t>
            </a:r>
            <a:r>
              <a:rPr lang="en-US" sz="3200" u="sng" noProof="1">
                <a:solidFill>
                  <a:srgbClr val="003399"/>
                </a:solidFill>
              </a:rPr>
              <a:t>WHOM</a:t>
            </a:r>
            <a:r>
              <a:rPr lang="en-US" sz="3200" noProof="1"/>
              <a:t>)</a:t>
            </a:r>
          </a:p>
        </p:txBody>
      </p:sp>
      <p:sp>
        <p:nvSpPr>
          <p:cNvPr id="38928" name="AutoShape 16"/>
          <p:cNvSpPr>
            <a:spLocks/>
          </p:cNvSpPr>
          <p:nvPr/>
        </p:nvSpPr>
        <p:spPr bwMode="auto">
          <a:xfrm rot="5400000">
            <a:off x="6134100" y="2433638"/>
            <a:ext cx="457200" cy="2971800"/>
          </a:xfrm>
          <a:prstGeom prst="rightBrace">
            <a:avLst>
              <a:gd name="adj1" fmla="val 541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4800600" y="4191000"/>
            <a:ext cx="3352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noProof="1"/>
              <a:t>DIRECT OBJECT</a:t>
            </a:r>
          </a:p>
        </p:txBody>
      </p:sp>
      <p:sp>
        <p:nvSpPr>
          <p:cNvPr id="38931" name="Line 19"/>
          <p:cNvSpPr>
            <a:spLocks noChangeShapeType="1"/>
          </p:cNvSpPr>
          <p:nvPr/>
        </p:nvSpPr>
        <p:spPr bwMode="auto">
          <a:xfrm>
            <a:off x="2057400" y="3657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>
            <a:off x="3962400" y="3657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1752600" y="48768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400" noProof="1"/>
              <a:t>Yo</a:t>
            </a:r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3429000" y="4876800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400" noProof="1"/>
              <a:t>com</a:t>
            </a:r>
            <a:r>
              <a:rPr lang="en-US" sz="3400"/>
              <a:t>o</a:t>
            </a:r>
            <a:endParaRPr lang="en-US" sz="3400" noProof="1"/>
          </a:p>
        </p:txBody>
      </p:sp>
      <p:sp>
        <p:nvSpPr>
          <p:cNvPr id="38935" name="Rectangle 23"/>
          <p:cNvSpPr>
            <a:spLocks noChangeArrowheads="1"/>
          </p:cNvSpPr>
          <p:nvPr/>
        </p:nvSpPr>
        <p:spPr bwMode="auto">
          <a:xfrm>
            <a:off x="5372100" y="4876800"/>
            <a:ext cx="220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400" noProof="1"/>
              <a:t>los tamales</a:t>
            </a:r>
          </a:p>
        </p:txBody>
      </p:sp>
      <p:sp>
        <p:nvSpPr>
          <p:cNvPr id="38936" name="Oval 24"/>
          <p:cNvSpPr>
            <a:spLocks noChangeArrowheads="1"/>
          </p:cNvSpPr>
          <p:nvPr/>
        </p:nvSpPr>
        <p:spPr bwMode="auto">
          <a:xfrm>
            <a:off x="4572000" y="3810000"/>
            <a:ext cx="3657600" cy="1905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1066800" y="304800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/>
              <a:t>Identifying a direct 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6" grpId="0" animBg="1"/>
      <p:bldP spid="38927" grpId="0" animBg="1"/>
      <p:bldP spid="38914" grpId="0" build="p" autoUpdateAnimBg="0"/>
      <p:bldP spid="38915" grpId="0" autoUpdateAnimBg="0"/>
      <p:bldP spid="38928" grpId="0" animBg="1"/>
      <p:bldP spid="38929" grpId="0" autoUpdateAnimBg="0"/>
      <p:bldP spid="38931" grpId="0" animBg="1"/>
      <p:bldP spid="38932" grpId="0" animBg="1"/>
      <p:bldP spid="38933" grpId="0" autoUpdateAnimBg="0"/>
      <p:bldP spid="38934" grpId="0" autoUpdateAnimBg="0"/>
      <p:bldP spid="38935" grpId="0" autoUpdateAnimBg="0"/>
      <p:bldP spid="38936" grpId="0" animBg="1"/>
      <p:bldP spid="389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07" name="Group 47"/>
          <p:cNvGrpSpPr>
            <a:grpSpLocks/>
          </p:cNvGrpSpPr>
          <p:nvPr/>
        </p:nvGrpSpPr>
        <p:grpSpPr bwMode="auto">
          <a:xfrm>
            <a:off x="1295400" y="2209800"/>
            <a:ext cx="4343400" cy="685800"/>
            <a:chOff x="816" y="1392"/>
            <a:chExt cx="2736" cy="432"/>
          </a:xfrm>
        </p:grpSpPr>
        <p:sp>
          <p:nvSpPr>
            <p:cNvPr id="40968" name="Rectangle 8"/>
            <p:cNvSpPr>
              <a:spLocks noChangeArrowheads="1"/>
            </p:cNvSpPr>
            <p:nvPr/>
          </p:nvSpPr>
          <p:spPr bwMode="auto">
            <a:xfrm>
              <a:off x="816" y="1392"/>
              <a:ext cx="158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 noProof="1"/>
                <a:t>Did you buy</a:t>
              </a:r>
            </a:p>
          </p:txBody>
        </p:sp>
        <p:sp>
          <p:nvSpPr>
            <p:cNvPr id="40969" name="WordArt 9"/>
            <p:cNvSpPr>
              <a:spLocks noChangeArrowheads="1" noChangeShapeType="1" noTextEdit="1"/>
            </p:cNvSpPr>
            <p:nvPr/>
          </p:nvSpPr>
          <p:spPr bwMode="auto">
            <a:xfrm>
              <a:off x="2232" y="1446"/>
              <a:ext cx="1032" cy="330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/>
              <a:r>
                <a:rPr lang="en-US" sz="3600" kern="10">
                  <a:ln w="12700">
                    <a:solidFill>
                      <a:srgbClr val="B2B2B2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/>
                    </a:outerShdw>
                  </a:effectLst>
                  <a:latin typeface="Arial Black"/>
                </a:rPr>
                <a:t>the piano</a:t>
              </a:r>
            </a:p>
          </p:txBody>
        </p:sp>
        <p:sp>
          <p:nvSpPr>
            <p:cNvPr id="40970" name="Rectangle 10"/>
            <p:cNvSpPr>
              <a:spLocks noChangeArrowheads="1"/>
            </p:cNvSpPr>
            <p:nvPr/>
          </p:nvSpPr>
          <p:spPr bwMode="auto">
            <a:xfrm>
              <a:off x="3264" y="1392"/>
              <a:ext cx="288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 noProof="1"/>
                <a:t>?</a:t>
              </a:r>
            </a:p>
          </p:txBody>
        </p:sp>
      </p:grpSp>
      <p:grpSp>
        <p:nvGrpSpPr>
          <p:cNvPr id="41006" name="Group 46"/>
          <p:cNvGrpSpPr>
            <a:grpSpLocks/>
          </p:cNvGrpSpPr>
          <p:nvPr/>
        </p:nvGrpSpPr>
        <p:grpSpPr bwMode="auto">
          <a:xfrm>
            <a:off x="1295400" y="2743200"/>
            <a:ext cx="4495800" cy="685800"/>
            <a:chOff x="816" y="1728"/>
            <a:chExt cx="2832" cy="432"/>
          </a:xfrm>
        </p:grpSpPr>
        <p:sp>
          <p:nvSpPr>
            <p:cNvPr id="40971" name="Rectangle 11"/>
            <p:cNvSpPr>
              <a:spLocks noChangeArrowheads="1"/>
            </p:cNvSpPr>
            <p:nvPr/>
          </p:nvSpPr>
          <p:spPr bwMode="auto">
            <a:xfrm>
              <a:off x="816" y="1728"/>
              <a:ext cx="158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 noProof="1"/>
                <a:t>Yes, I bought</a:t>
              </a:r>
            </a:p>
          </p:txBody>
        </p:sp>
        <p:sp>
          <p:nvSpPr>
            <p:cNvPr id="40972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2352" y="1782"/>
              <a:ext cx="1032" cy="330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/>
              <a:r>
                <a:rPr lang="en-US" sz="3600" kern="10">
                  <a:ln w="12700">
                    <a:solidFill>
                      <a:srgbClr val="B2B2B2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/>
                    </a:outerShdw>
                  </a:effectLst>
                  <a:latin typeface="Arial Black"/>
                </a:rPr>
                <a:t>the piano</a:t>
              </a:r>
            </a:p>
          </p:txBody>
        </p:sp>
        <p:sp>
          <p:nvSpPr>
            <p:cNvPr id="40973" name="Rectangle 13"/>
            <p:cNvSpPr>
              <a:spLocks noChangeArrowheads="1"/>
            </p:cNvSpPr>
            <p:nvPr/>
          </p:nvSpPr>
          <p:spPr bwMode="auto">
            <a:xfrm>
              <a:off x="3360" y="1728"/>
              <a:ext cx="288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 noProof="1"/>
                <a:t>.</a:t>
              </a:r>
            </a:p>
          </p:txBody>
        </p:sp>
      </p:grpSp>
      <p:grpSp>
        <p:nvGrpSpPr>
          <p:cNvPr id="41005" name="Group 45"/>
          <p:cNvGrpSpPr>
            <a:grpSpLocks/>
          </p:cNvGrpSpPr>
          <p:nvPr/>
        </p:nvGrpSpPr>
        <p:grpSpPr bwMode="auto">
          <a:xfrm>
            <a:off x="1295400" y="3276600"/>
            <a:ext cx="5715000" cy="685800"/>
            <a:chOff x="816" y="2064"/>
            <a:chExt cx="3600" cy="432"/>
          </a:xfrm>
        </p:grpSpPr>
        <p:sp>
          <p:nvSpPr>
            <p:cNvPr id="40974" name="Rectangle 14"/>
            <p:cNvSpPr>
              <a:spLocks noChangeArrowheads="1"/>
            </p:cNvSpPr>
            <p:nvPr/>
          </p:nvSpPr>
          <p:spPr bwMode="auto">
            <a:xfrm>
              <a:off x="816" y="2064"/>
              <a:ext cx="2448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 noProof="1"/>
                <a:t>Did you pay a lot for</a:t>
              </a:r>
            </a:p>
          </p:txBody>
        </p:sp>
        <p:sp>
          <p:nvSpPr>
            <p:cNvPr id="40975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3120" y="2118"/>
              <a:ext cx="1032" cy="330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/>
              <a:r>
                <a:rPr lang="en-US" sz="3600" kern="10">
                  <a:ln w="12700">
                    <a:solidFill>
                      <a:srgbClr val="B2B2B2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/>
                    </a:outerShdw>
                  </a:effectLst>
                  <a:latin typeface="Arial Black"/>
                </a:rPr>
                <a:t>the piano</a:t>
              </a:r>
            </a:p>
          </p:txBody>
        </p:sp>
        <p:sp>
          <p:nvSpPr>
            <p:cNvPr id="40976" name="Rectangle 16"/>
            <p:cNvSpPr>
              <a:spLocks noChangeArrowheads="1"/>
            </p:cNvSpPr>
            <p:nvPr/>
          </p:nvSpPr>
          <p:spPr bwMode="auto">
            <a:xfrm>
              <a:off x="4128" y="2064"/>
              <a:ext cx="288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 noProof="1"/>
                <a:t>?</a:t>
              </a:r>
            </a:p>
          </p:txBody>
        </p:sp>
      </p:grpSp>
      <p:grpSp>
        <p:nvGrpSpPr>
          <p:cNvPr id="41004" name="Group 44"/>
          <p:cNvGrpSpPr>
            <a:grpSpLocks/>
          </p:cNvGrpSpPr>
          <p:nvPr/>
        </p:nvGrpSpPr>
        <p:grpSpPr bwMode="auto">
          <a:xfrm>
            <a:off x="1295400" y="3810000"/>
            <a:ext cx="5181600" cy="685800"/>
            <a:chOff x="816" y="2400"/>
            <a:chExt cx="3264" cy="432"/>
          </a:xfrm>
        </p:grpSpPr>
        <p:sp>
          <p:nvSpPr>
            <p:cNvPr id="40977" name="Rectangle 17"/>
            <p:cNvSpPr>
              <a:spLocks noChangeArrowheads="1"/>
            </p:cNvSpPr>
            <p:nvPr/>
          </p:nvSpPr>
          <p:spPr bwMode="auto">
            <a:xfrm>
              <a:off x="816" y="2400"/>
              <a:ext cx="720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 noProof="1"/>
                <a:t>Well, </a:t>
              </a:r>
            </a:p>
          </p:txBody>
        </p:sp>
        <p:sp>
          <p:nvSpPr>
            <p:cNvPr id="40978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1488" y="2454"/>
              <a:ext cx="1032" cy="330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/>
              <a:r>
                <a:rPr lang="en-US" sz="3600" kern="10">
                  <a:ln w="12700">
                    <a:solidFill>
                      <a:srgbClr val="B2B2B2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/>
                    </a:outerShdw>
                  </a:effectLst>
                  <a:latin typeface="Arial Black"/>
                </a:rPr>
                <a:t>the piano</a:t>
              </a:r>
            </a:p>
          </p:txBody>
        </p:sp>
        <p:sp>
          <p:nvSpPr>
            <p:cNvPr id="40980" name="Rectangle 20"/>
            <p:cNvSpPr>
              <a:spLocks noChangeArrowheads="1"/>
            </p:cNvSpPr>
            <p:nvPr/>
          </p:nvSpPr>
          <p:spPr bwMode="auto">
            <a:xfrm>
              <a:off x="2544" y="2400"/>
              <a:ext cx="153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 noProof="1"/>
                <a:t>wasn’t cheap. </a:t>
              </a:r>
            </a:p>
          </p:txBody>
        </p:sp>
      </p:grpSp>
      <p:grpSp>
        <p:nvGrpSpPr>
          <p:cNvPr id="41003" name="Group 43"/>
          <p:cNvGrpSpPr>
            <a:grpSpLocks/>
          </p:cNvGrpSpPr>
          <p:nvPr/>
        </p:nvGrpSpPr>
        <p:grpSpPr bwMode="auto">
          <a:xfrm>
            <a:off x="1295400" y="4343400"/>
            <a:ext cx="4419600" cy="685800"/>
            <a:chOff x="816" y="2736"/>
            <a:chExt cx="2784" cy="432"/>
          </a:xfrm>
        </p:grpSpPr>
        <p:sp>
          <p:nvSpPr>
            <p:cNvPr id="40981" name="Rectangle 21"/>
            <p:cNvSpPr>
              <a:spLocks noChangeArrowheads="1"/>
            </p:cNvSpPr>
            <p:nvPr/>
          </p:nvSpPr>
          <p:spPr bwMode="auto">
            <a:xfrm>
              <a:off x="816" y="2736"/>
              <a:ext cx="153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 noProof="1"/>
                <a:t>Can you play</a:t>
              </a:r>
            </a:p>
          </p:txBody>
        </p:sp>
        <p:sp>
          <p:nvSpPr>
            <p:cNvPr id="40982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2304" y="2790"/>
              <a:ext cx="1032" cy="330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/>
              <a:r>
                <a:rPr lang="en-US" sz="3600" kern="10">
                  <a:ln w="12700">
                    <a:solidFill>
                      <a:srgbClr val="B2B2B2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/>
                    </a:outerShdw>
                  </a:effectLst>
                  <a:latin typeface="Arial Black"/>
                </a:rPr>
                <a:t>the piano</a:t>
              </a:r>
            </a:p>
          </p:txBody>
        </p:sp>
        <p:sp>
          <p:nvSpPr>
            <p:cNvPr id="40983" name="Rectangle 23"/>
            <p:cNvSpPr>
              <a:spLocks noChangeArrowheads="1"/>
            </p:cNvSpPr>
            <p:nvPr/>
          </p:nvSpPr>
          <p:spPr bwMode="auto">
            <a:xfrm>
              <a:off x="3312" y="2736"/>
              <a:ext cx="288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 noProof="1"/>
                <a:t>?</a:t>
              </a:r>
            </a:p>
          </p:txBody>
        </p:sp>
      </p:grpSp>
      <p:grpSp>
        <p:nvGrpSpPr>
          <p:cNvPr id="41002" name="Group 42"/>
          <p:cNvGrpSpPr>
            <a:grpSpLocks/>
          </p:cNvGrpSpPr>
          <p:nvPr/>
        </p:nvGrpSpPr>
        <p:grpSpPr bwMode="auto">
          <a:xfrm>
            <a:off x="1295400" y="4876800"/>
            <a:ext cx="7086600" cy="685800"/>
            <a:chOff x="816" y="3072"/>
            <a:chExt cx="4464" cy="432"/>
          </a:xfrm>
        </p:grpSpPr>
        <p:sp>
          <p:nvSpPr>
            <p:cNvPr id="40984" name="Rectangle 24"/>
            <p:cNvSpPr>
              <a:spLocks noChangeArrowheads="1"/>
            </p:cNvSpPr>
            <p:nvPr/>
          </p:nvSpPr>
          <p:spPr bwMode="auto">
            <a:xfrm>
              <a:off x="816" y="3072"/>
              <a:ext cx="326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 noProof="1"/>
                <a:t>Yes, and my brother plays</a:t>
              </a:r>
            </a:p>
          </p:txBody>
        </p:sp>
        <p:sp>
          <p:nvSpPr>
            <p:cNvPr id="40985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3648" y="3126"/>
              <a:ext cx="1032" cy="330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/>
              <a:r>
                <a:rPr lang="en-US" sz="3600" kern="10">
                  <a:ln w="12700">
                    <a:solidFill>
                      <a:srgbClr val="B2B2B2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/>
                    </a:outerShdw>
                  </a:effectLst>
                  <a:latin typeface="Arial Black"/>
                </a:rPr>
                <a:t>the piano</a:t>
              </a:r>
            </a:p>
          </p:txBody>
        </p:sp>
        <p:sp>
          <p:nvSpPr>
            <p:cNvPr id="40986" name="Rectangle 26"/>
            <p:cNvSpPr>
              <a:spLocks noChangeArrowheads="1"/>
            </p:cNvSpPr>
            <p:nvPr/>
          </p:nvSpPr>
          <p:spPr bwMode="auto">
            <a:xfrm>
              <a:off x="4704" y="3072"/>
              <a:ext cx="57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 noProof="1"/>
                <a:t>too.</a:t>
              </a:r>
            </a:p>
          </p:txBody>
        </p:sp>
      </p:grpSp>
      <p:sp>
        <p:nvSpPr>
          <p:cNvPr id="40995" name="Rectangle 3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33400"/>
            <a:ext cx="7848600" cy="1752600"/>
          </a:xfrm>
          <a:noFill/>
          <a:ln/>
        </p:spPr>
        <p:txBody>
          <a:bodyPr/>
          <a:lstStyle/>
          <a:p>
            <a:r>
              <a:rPr lang="en-US" b="1" i="1" noProof="1"/>
              <a:t>Pronouns</a:t>
            </a:r>
            <a:r>
              <a:rPr lang="en-US" noProof="1"/>
              <a:t> are particles (little words) that take the place of the obj</a:t>
            </a:r>
            <a:r>
              <a:rPr lang="en-US"/>
              <a:t>e</a:t>
            </a:r>
            <a:r>
              <a:rPr lang="en-US" noProof="1"/>
              <a:t>ct itself, so that the object does not have to be repeated ad nauseum 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4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41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41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41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4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4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11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33400"/>
            <a:ext cx="7848600" cy="1752600"/>
          </a:xfrm>
          <a:noFill/>
          <a:ln/>
        </p:spPr>
        <p:txBody>
          <a:bodyPr/>
          <a:lstStyle/>
          <a:p>
            <a:r>
              <a:rPr lang="en-US" b="1" i="1" noProof="1"/>
              <a:t>Pronouns</a:t>
            </a:r>
            <a:r>
              <a:rPr lang="en-US" noProof="1"/>
              <a:t> are particles (little words) that take the place of the object itself, so that the object does not have to be repeated ad nauseum . . .</a:t>
            </a:r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609600" y="5564188"/>
            <a:ext cx="807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Notice how many times “the piano” was repeated.</a:t>
            </a:r>
          </a:p>
        </p:txBody>
      </p:sp>
      <p:sp>
        <p:nvSpPr>
          <p:cNvPr id="42013" name="WordArt 29"/>
          <p:cNvSpPr>
            <a:spLocks noChangeArrowheads="1" noChangeShapeType="1" noTextEdit="1"/>
          </p:cNvSpPr>
          <p:nvPr/>
        </p:nvSpPr>
        <p:spPr bwMode="auto">
          <a:xfrm>
            <a:off x="3543300" y="2295525"/>
            <a:ext cx="1638300" cy="5238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the piano</a:t>
            </a:r>
          </a:p>
        </p:txBody>
      </p:sp>
      <p:sp>
        <p:nvSpPr>
          <p:cNvPr id="42014" name="WordArt 30"/>
          <p:cNvSpPr>
            <a:spLocks noChangeArrowheads="1" noChangeShapeType="1" noTextEdit="1"/>
          </p:cNvSpPr>
          <p:nvPr/>
        </p:nvSpPr>
        <p:spPr bwMode="auto">
          <a:xfrm>
            <a:off x="3733800" y="2828925"/>
            <a:ext cx="1638300" cy="5238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the piano</a:t>
            </a:r>
          </a:p>
        </p:txBody>
      </p:sp>
      <p:sp>
        <p:nvSpPr>
          <p:cNvPr id="42015" name="WordArt 31"/>
          <p:cNvSpPr>
            <a:spLocks noChangeArrowheads="1" noChangeShapeType="1" noTextEdit="1"/>
          </p:cNvSpPr>
          <p:nvPr/>
        </p:nvSpPr>
        <p:spPr bwMode="auto">
          <a:xfrm>
            <a:off x="4953000" y="3362325"/>
            <a:ext cx="1638300" cy="5238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the piano</a:t>
            </a:r>
          </a:p>
        </p:txBody>
      </p:sp>
      <p:sp>
        <p:nvSpPr>
          <p:cNvPr id="42016" name="WordArt 32"/>
          <p:cNvSpPr>
            <a:spLocks noChangeArrowheads="1" noChangeShapeType="1" noTextEdit="1"/>
          </p:cNvSpPr>
          <p:nvPr/>
        </p:nvSpPr>
        <p:spPr bwMode="auto">
          <a:xfrm>
            <a:off x="2362200" y="3895725"/>
            <a:ext cx="1638300" cy="5238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the piano</a:t>
            </a:r>
          </a:p>
        </p:txBody>
      </p:sp>
      <p:sp>
        <p:nvSpPr>
          <p:cNvPr id="42017" name="WordArt 33"/>
          <p:cNvSpPr>
            <a:spLocks noChangeArrowheads="1" noChangeShapeType="1" noTextEdit="1"/>
          </p:cNvSpPr>
          <p:nvPr/>
        </p:nvSpPr>
        <p:spPr bwMode="auto">
          <a:xfrm>
            <a:off x="3657600" y="4429125"/>
            <a:ext cx="1638300" cy="5238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the piano</a:t>
            </a:r>
          </a:p>
        </p:txBody>
      </p:sp>
      <p:sp>
        <p:nvSpPr>
          <p:cNvPr id="42018" name="WordArt 34"/>
          <p:cNvSpPr>
            <a:spLocks noChangeArrowheads="1" noChangeShapeType="1" noTextEdit="1"/>
          </p:cNvSpPr>
          <p:nvPr/>
        </p:nvSpPr>
        <p:spPr bwMode="auto">
          <a:xfrm>
            <a:off x="5791200" y="4962525"/>
            <a:ext cx="1638300" cy="5238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the piano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4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46" name="Group 38"/>
          <p:cNvGrpSpPr>
            <a:grpSpLocks/>
          </p:cNvGrpSpPr>
          <p:nvPr/>
        </p:nvGrpSpPr>
        <p:grpSpPr bwMode="auto">
          <a:xfrm>
            <a:off x="1905000" y="2971800"/>
            <a:ext cx="4343400" cy="685800"/>
            <a:chOff x="1200" y="1440"/>
            <a:chExt cx="2736" cy="432"/>
          </a:xfrm>
        </p:grpSpPr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1200" y="1440"/>
              <a:ext cx="158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 noProof="1"/>
                <a:t>Did you buy</a:t>
              </a:r>
            </a:p>
          </p:txBody>
        </p:sp>
        <p:sp>
          <p:nvSpPr>
            <p:cNvPr id="43013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616" y="1494"/>
              <a:ext cx="1032" cy="330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/>
              <a:r>
                <a:rPr lang="en-US" sz="3600" kern="10">
                  <a:ln w="12700">
                    <a:solidFill>
                      <a:srgbClr val="B2B2B2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/>
                    </a:outerShdw>
                  </a:effectLst>
                  <a:latin typeface="Arial Black"/>
                </a:rPr>
                <a:t>the piano</a:t>
              </a:r>
            </a:p>
          </p:txBody>
        </p:sp>
        <p:sp>
          <p:nvSpPr>
            <p:cNvPr id="43014" name="Rectangle 6"/>
            <p:cNvSpPr>
              <a:spLocks noChangeArrowheads="1"/>
            </p:cNvSpPr>
            <p:nvPr/>
          </p:nvSpPr>
          <p:spPr bwMode="auto">
            <a:xfrm>
              <a:off x="3648" y="1440"/>
              <a:ext cx="288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 noProof="1"/>
                <a:t>?</a:t>
              </a:r>
            </a:p>
          </p:txBody>
        </p:sp>
      </p:grpSp>
      <p:grpSp>
        <p:nvGrpSpPr>
          <p:cNvPr id="43048" name="Group 40"/>
          <p:cNvGrpSpPr>
            <a:grpSpLocks/>
          </p:cNvGrpSpPr>
          <p:nvPr/>
        </p:nvGrpSpPr>
        <p:grpSpPr bwMode="auto">
          <a:xfrm>
            <a:off x="1905000" y="3505200"/>
            <a:ext cx="3251200" cy="685800"/>
            <a:chOff x="1200" y="1776"/>
            <a:chExt cx="2048" cy="432"/>
          </a:xfrm>
        </p:grpSpPr>
        <p:sp>
          <p:nvSpPr>
            <p:cNvPr id="43016" name="Rectangle 8"/>
            <p:cNvSpPr>
              <a:spLocks noChangeArrowheads="1"/>
            </p:cNvSpPr>
            <p:nvPr/>
          </p:nvSpPr>
          <p:spPr bwMode="auto">
            <a:xfrm>
              <a:off x="1200" y="1776"/>
              <a:ext cx="158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 noProof="1"/>
                <a:t>Yes, I bought</a:t>
              </a:r>
            </a:p>
          </p:txBody>
        </p:sp>
        <p:sp>
          <p:nvSpPr>
            <p:cNvPr id="43017" name="WordArt 9"/>
            <p:cNvSpPr>
              <a:spLocks noChangeArrowheads="1" noChangeShapeType="1" noTextEdit="1"/>
            </p:cNvSpPr>
            <p:nvPr/>
          </p:nvSpPr>
          <p:spPr bwMode="auto">
            <a:xfrm>
              <a:off x="2736" y="1872"/>
              <a:ext cx="240" cy="192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/>
              <a:r>
                <a:rPr lang="en-US" sz="3600" kern="10">
                  <a:ln w="12700">
                    <a:solidFill>
                      <a:srgbClr val="B2B2B2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/>
                    </a:outerShdw>
                  </a:effectLst>
                  <a:latin typeface="Arial Black"/>
                </a:rPr>
                <a:t>it</a:t>
              </a:r>
            </a:p>
          </p:txBody>
        </p:sp>
        <p:sp>
          <p:nvSpPr>
            <p:cNvPr id="43018" name="Rectangle 10"/>
            <p:cNvSpPr>
              <a:spLocks noChangeArrowheads="1"/>
            </p:cNvSpPr>
            <p:nvPr/>
          </p:nvSpPr>
          <p:spPr bwMode="auto">
            <a:xfrm>
              <a:off x="2960" y="1776"/>
              <a:ext cx="288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 noProof="1"/>
                <a:t>.</a:t>
              </a:r>
            </a:p>
          </p:txBody>
        </p:sp>
      </p:grpSp>
      <p:grpSp>
        <p:nvGrpSpPr>
          <p:cNvPr id="43049" name="Group 41"/>
          <p:cNvGrpSpPr>
            <a:grpSpLocks/>
          </p:cNvGrpSpPr>
          <p:nvPr/>
        </p:nvGrpSpPr>
        <p:grpSpPr bwMode="auto">
          <a:xfrm>
            <a:off x="1905000" y="4038600"/>
            <a:ext cx="4419600" cy="685800"/>
            <a:chOff x="1200" y="2112"/>
            <a:chExt cx="2784" cy="432"/>
          </a:xfrm>
        </p:grpSpPr>
        <p:sp>
          <p:nvSpPr>
            <p:cNvPr id="43020" name="Rectangle 12"/>
            <p:cNvSpPr>
              <a:spLocks noChangeArrowheads="1"/>
            </p:cNvSpPr>
            <p:nvPr/>
          </p:nvSpPr>
          <p:spPr bwMode="auto">
            <a:xfrm>
              <a:off x="1200" y="2112"/>
              <a:ext cx="2448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 noProof="1"/>
                <a:t>Did you pay a lot for</a:t>
              </a:r>
            </a:p>
          </p:txBody>
        </p:sp>
        <p:sp>
          <p:nvSpPr>
            <p:cNvPr id="43022" name="Rectangle 14"/>
            <p:cNvSpPr>
              <a:spLocks noChangeArrowheads="1"/>
            </p:cNvSpPr>
            <p:nvPr/>
          </p:nvSpPr>
          <p:spPr bwMode="auto">
            <a:xfrm>
              <a:off x="3696" y="2112"/>
              <a:ext cx="288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 noProof="1"/>
                <a:t>?</a:t>
              </a:r>
            </a:p>
          </p:txBody>
        </p:sp>
        <p:sp>
          <p:nvSpPr>
            <p:cNvPr id="43035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3472" y="2208"/>
              <a:ext cx="240" cy="192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/>
              <a:r>
                <a:rPr lang="en-US" sz="3600" kern="10">
                  <a:ln w="12700">
                    <a:solidFill>
                      <a:srgbClr val="B2B2B2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/>
                    </a:outerShdw>
                  </a:effectLst>
                  <a:latin typeface="Arial Black"/>
                </a:rPr>
                <a:t>it</a:t>
              </a:r>
            </a:p>
          </p:txBody>
        </p:sp>
      </p:grpSp>
      <p:grpSp>
        <p:nvGrpSpPr>
          <p:cNvPr id="43050" name="Group 42"/>
          <p:cNvGrpSpPr>
            <a:grpSpLocks/>
          </p:cNvGrpSpPr>
          <p:nvPr/>
        </p:nvGrpSpPr>
        <p:grpSpPr bwMode="auto">
          <a:xfrm>
            <a:off x="1905000" y="4572000"/>
            <a:ext cx="3962400" cy="685800"/>
            <a:chOff x="1200" y="2448"/>
            <a:chExt cx="2496" cy="432"/>
          </a:xfrm>
        </p:grpSpPr>
        <p:sp>
          <p:nvSpPr>
            <p:cNvPr id="43024" name="Rectangle 16"/>
            <p:cNvSpPr>
              <a:spLocks noChangeArrowheads="1"/>
            </p:cNvSpPr>
            <p:nvPr/>
          </p:nvSpPr>
          <p:spPr bwMode="auto">
            <a:xfrm>
              <a:off x="1200" y="2448"/>
              <a:ext cx="720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 noProof="1"/>
                <a:t>Well, </a:t>
              </a:r>
            </a:p>
          </p:txBody>
        </p:sp>
        <p:sp>
          <p:nvSpPr>
            <p:cNvPr id="43026" name="Rectangle 18"/>
            <p:cNvSpPr>
              <a:spLocks noChangeArrowheads="1"/>
            </p:cNvSpPr>
            <p:nvPr/>
          </p:nvSpPr>
          <p:spPr bwMode="auto">
            <a:xfrm>
              <a:off x="2160" y="2448"/>
              <a:ext cx="153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 noProof="1"/>
                <a:t>wasn’t cheap. </a:t>
              </a:r>
            </a:p>
          </p:txBody>
        </p:sp>
        <p:sp>
          <p:nvSpPr>
            <p:cNvPr id="43036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1920" y="2544"/>
              <a:ext cx="240" cy="192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/>
              <a:r>
                <a:rPr lang="en-US" sz="3600" kern="10">
                  <a:ln w="12700">
                    <a:solidFill>
                      <a:srgbClr val="B2B2B2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/>
                    </a:outerShdw>
                  </a:effectLst>
                  <a:latin typeface="Arial Black"/>
                </a:rPr>
                <a:t>it</a:t>
              </a:r>
            </a:p>
          </p:txBody>
        </p:sp>
      </p:grpSp>
      <p:grpSp>
        <p:nvGrpSpPr>
          <p:cNvPr id="43051" name="Group 43"/>
          <p:cNvGrpSpPr>
            <a:grpSpLocks/>
          </p:cNvGrpSpPr>
          <p:nvPr/>
        </p:nvGrpSpPr>
        <p:grpSpPr bwMode="auto">
          <a:xfrm>
            <a:off x="1905000" y="5105400"/>
            <a:ext cx="3200400" cy="685800"/>
            <a:chOff x="1200" y="2784"/>
            <a:chExt cx="2016" cy="432"/>
          </a:xfrm>
        </p:grpSpPr>
        <p:sp>
          <p:nvSpPr>
            <p:cNvPr id="43028" name="Rectangle 20"/>
            <p:cNvSpPr>
              <a:spLocks noChangeArrowheads="1"/>
            </p:cNvSpPr>
            <p:nvPr/>
          </p:nvSpPr>
          <p:spPr bwMode="auto">
            <a:xfrm>
              <a:off x="1200" y="2784"/>
              <a:ext cx="153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 noProof="1"/>
                <a:t>Can you play</a:t>
              </a:r>
            </a:p>
          </p:txBody>
        </p:sp>
        <p:sp>
          <p:nvSpPr>
            <p:cNvPr id="43030" name="Rectangle 22"/>
            <p:cNvSpPr>
              <a:spLocks noChangeArrowheads="1"/>
            </p:cNvSpPr>
            <p:nvPr/>
          </p:nvSpPr>
          <p:spPr bwMode="auto">
            <a:xfrm>
              <a:off x="2928" y="2784"/>
              <a:ext cx="288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 noProof="1"/>
                <a:t>?</a:t>
              </a:r>
            </a:p>
          </p:txBody>
        </p:sp>
        <p:sp>
          <p:nvSpPr>
            <p:cNvPr id="43037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2688" y="2880"/>
              <a:ext cx="240" cy="192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/>
              <a:r>
                <a:rPr lang="en-US" sz="3600" kern="10">
                  <a:ln w="12700">
                    <a:solidFill>
                      <a:srgbClr val="B2B2B2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/>
                    </a:outerShdw>
                  </a:effectLst>
                  <a:latin typeface="Arial Black"/>
                </a:rPr>
                <a:t>it</a:t>
              </a:r>
            </a:p>
          </p:txBody>
        </p:sp>
      </p:grpSp>
      <p:grpSp>
        <p:nvGrpSpPr>
          <p:cNvPr id="43052" name="Group 44"/>
          <p:cNvGrpSpPr>
            <a:grpSpLocks/>
          </p:cNvGrpSpPr>
          <p:nvPr/>
        </p:nvGrpSpPr>
        <p:grpSpPr bwMode="auto">
          <a:xfrm>
            <a:off x="1905000" y="5638800"/>
            <a:ext cx="5791200" cy="685800"/>
            <a:chOff x="1200" y="3120"/>
            <a:chExt cx="3648" cy="432"/>
          </a:xfrm>
        </p:grpSpPr>
        <p:sp>
          <p:nvSpPr>
            <p:cNvPr id="43032" name="Rectangle 24"/>
            <p:cNvSpPr>
              <a:spLocks noChangeArrowheads="1"/>
            </p:cNvSpPr>
            <p:nvPr/>
          </p:nvSpPr>
          <p:spPr bwMode="auto">
            <a:xfrm>
              <a:off x="1200" y="3120"/>
              <a:ext cx="326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 noProof="1"/>
                <a:t>Yes, and my brother plays</a:t>
              </a:r>
            </a:p>
          </p:txBody>
        </p:sp>
        <p:sp>
          <p:nvSpPr>
            <p:cNvPr id="43034" name="Rectangle 26"/>
            <p:cNvSpPr>
              <a:spLocks noChangeArrowheads="1"/>
            </p:cNvSpPr>
            <p:nvPr/>
          </p:nvSpPr>
          <p:spPr bwMode="auto">
            <a:xfrm>
              <a:off x="4272" y="3120"/>
              <a:ext cx="57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 noProof="1"/>
                <a:t>too.</a:t>
              </a:r>
            </a:p>
          </p:txBody>
        </p:sp>
        <p:sp>
          <p:nvSpPr>
            <p:cNvPr id="43038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4032" y="3216"/>
              <a:ext cx="240" cy="192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/>
              <a:r>
                <a:rPr lang="en-US" sz="3600" kern="10">
                  <a:ln w="12700">
                    <a:solidFill>
                      <a:srgbClr val="B2B2B2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/>
                    </a:outerShdw>
                  </a:effectLst>
                  <a:latin typeface="Arial Black"/>
                </a:rPr>
                <a:t>it</a:t>
              </a:r>
            </a:p>
          </p:txBody>
        </p:sp>
      </p:grpSp>
      <p:sp>
        <p:nvSpPr>
          <p:cNvPr id="43045" name="Rectangle 37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33400"/>
            <a:ext cx="7848600" cy="1752600"/>
          </a:xfrm>
          <a:noFill/>
          <a:ln/>
        </p:spPr>
        <p:txBody>
          <a:bodyPr/>
          <a:lstStyle/>
          <a:p>
            <a:r>
              <a:rPr lang="en-US" b="1" i="1" noProof="1"/>
              <a:t>Pronouns</a:t>
            </a:r>
            <a:r>
              <a:rPr lang="en-US" noProof="1"/>
              <a:t> are particles (little words) that take the place of the object itself, so that the object does not have to be repeated ad nauseum . . .</a:t>
            </a:r>
          </a:p>
        </p:txBody>
      </p:sp>
      <p:sp>
        <p:nvSpPr>
          <p:cNvPr id="43054" name="Text Box 46"/>
          <p:cNvSpPr txBox="1">
            <a:spLocks noChangeArrowheads="1"/>
          </p:cNvSpPr>
          <p:nvPr/>
        </p:nvSpPr>
        <p:spPr bwMode="auto">
          <a:xfrm>
            <a:off x="609600" y="1981200"/>
            <a:ext cx="792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A better, more concise way is to use pronouns instead of repeating the noun over and over.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400"/>
                                        <p:tgtEl>
                                          <p:spTgt spid="43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4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4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43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43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43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43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5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2361</TotalTime>
  <Words>1087</Words>
  <Application>Microsoft Office PowerPoint</Application>
  <PresentationFormat>On-screen Show (4:3)</PresentationFormat>
  <Paragraphs>157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Times New Roman</vt:lpstr>
      <vt:lpstr>Comic Sans MS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FIN</vt:lpstr>
    </vt:vector>
  </TitlesOfParts>
  <Company>OCC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objects, pronouns, personal a</dc:title>
  <dc:creator>WR Cisco</dc:creator>
  <cp:lastModifiedBy>MoranNB</cp:lastModifiedBy>
  <cp:revision>246</cp:revision>
  <dcterms:created xsi:type="dcterms:W3CDTF">1999-11-24T17:49:52Z</dcterms:created>
  <dcterms:modified xsi:type="dcterms:W3CDTF">2011-11-13T02:26:27Z</dcterms:modified>
</cp:coreProperties>
</file>