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2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6945CF-9EDF-4817-92EC-8CD66AF02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A99E1-A69D-440E-9996-FA6CA3691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947FE-9895-42FB-A259-420F30C93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E2BD2-D0E9-433F-9085-232AE5733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07BB2-AF7D-4809-A8DA-3BCF378E6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11F8-8CC1-4460-9055-88897EA15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1DB21-6173-4A74-9CA0-D12618B05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D8A4-BDD9-4039-BE84-42040722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3B870-2A33-4E0B-B0F8-944F019FB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DC4F-15E6-4E2C-80E1-8B58F05EE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60AF-67FE-4097-81D7-A7202F32B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3C6E8-BE19-41DE-AE27-7A112F0AF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3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14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5F96004-9A06-4201-9A4A-32287F01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©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Imperfect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97325" y="1981200"/>
            <a:ext cx="3622675" cy="4114800"/>
          </a:xfrm>
        </p:spPr>
        <p:txBody>
          <a:bodyPr/>
          <a:lstStyle/>
          <a:p>
            <a:pPr eaLnBrk="1" hangingPunct="1"/>
            <a:r>
              <a:rPr lang="en-US" sz="2800" i="0" smtClean="0"/>
              <a:t>In this presentation, we will look at another way of talking about the past.</a:t>
            </a:r>
          </a:p>
        </p:txBody>
      </p:sp>
      <p:pic>
        <p:nvPicPr>
          <p:cNvPr id="3076" name="Picture 5" descr="C:\Program Files\Common Files\Microsoft Shared\Clipart\cagcat50\bd0678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362200"/>
            <a:ext cx="3622675" cy="335121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Let’s try a few forms!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b="1" i="0" smtClean="0"/>
              <a:t>Estar:</a:t>
            </a:r>
          </a:p>
          <a:p>
            <a:pPr eaLnBrk="1" hangingPunct="1"/>
            <a:r>
              <a:rPr lang="en-US" sz="2800" i="0" smtClean="0"/>
              <a:t>yo _________</a:t>
            </a:r>
          </a:p>
          <a:p>
            <a:pPr eaLnBrk="1" hangingPunct="1"/>
            <a:r>
              <a:rPr lang="en-US" sz="2800" i="0" smtClean="0"/>
              <a:t>t</a:t>
            </a:r>
            <a:r>
              <a:rPr lang="en-US" sz="2800" i="0" smtClean="0">
                <a:cs typeface="Times New Roman" pitchFamily="18" charset="0"/>
              </a:rPr>
              <a:t>ú _________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ella ________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nosotros _________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ellos __________</a:t>
            </a:r>
            <a:endParaRPr lang="en-US" sz="2800" i="0" smtClean="0"/>
          </a:p>
        </p:txBody>
      </p:sp>
      <p:pic>
        <p:nvPicPr>
          <p:cNvPr id="12292" name="Picture 5" descr="C:\Program Files\Common Files\Microsoft Shared\Clipart\cagcat50\bd06517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844800"/>
            <a:ext cx="3124200" cy="20589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Estar…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i="0" smtClean="0"/>
              <a:t>yo estaba</a:t>
            </a:r>
          </a:p>
          <a:p>
            <a:pPr eaLnBrk="1" hangingPunct="1"/>
            <a:r>
              <a:rPr lang="en-US" sz="2800" i="0" smtClean="0"/>
              <a:t>t</a:t>
            </a:r>
            <a:r>
              <a:rPr lang="en-US" sz="2800" i="0" smtClean="0">
                <a:cs typeface="Times New Roman" pitchFamily="18" charset="0"/>
              </a:rPr>
              <a:t>ú estabas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ella estaba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nosotros estábamos</a:t>
            </a: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ellos estaban</a:t>
            </a:r>
          </a:p>
          <a:p>
            <a:pPr eaLnBrk="1" hangingPunct="1"/>
            <a:endParaRPr lang="en-US" sz="2800" i="0" smtClean="0">
              <a:cs typeface="Times New Roman" pitchFamily="18" charset="0"/>
            </a:endParaRPr>
          </a:p>
          <a:p>
            <a:pPr eaLnBrk="1" hangingPunct="1"/>
            <a:r>
              <a:rPr lang="en-US" sz="2800" i="0" smtClean="0">
                <a:cs typeface="Times New Roman" pitchFamily="18" charset="0"/>
              </a:rPr>
              <a:t>How about </a:t>
            </a:r>
            <a:r>
              <a:rPr lang="en-US" sz="2800" b="1" i="0" smtClean="0">
                <a:cs typeface="Times New Roman" pitchFamily="18" charset="0"/>
              </a:rPr>
              <a:t>volver</a:t>
            </a:r>
            <a:r>
              <a:rPr lang="en-US" sz="2800" i="0" smtClean="0">
                <a:cs typeface="Times New Roman" pitchFamily="18" charset="0"/>
              </a:rPr>
              <a:t>?</a:t>
            </a:r>
            <a:endParaRPr lang="en-US" sz="2800" i="0" smtClean="0"/>
          </a:p>
        </p:txBody>
      </p:sp>
      <p:pic>
        <p:nvPicPr>
          <p:cNvPr id="13316" name="Picture 6" descr="C:\Program Files\Common Files\Microsoft Shared\Clipart\cagcat50\pe01682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68538"/>
            <a:ext cx="3200400" cy="3128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Volver…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81200"/>
            <a:ext cx="434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smtClean="0"/>
              <a:t>yo volv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i="0" smtClean="0"/>
          </a:p>
          <a:p>
            <a:pPr eaLnBrk="1" hangingPunct="1">
              <a:lnSpc>
                <a:spcPct val="90000"/>
              </a:lnSpc>
            </a:pPr>
            <a:r>
              <a:rPr lang="en-US" sz="2400" i="0" smtClean="0"/>
              <a:t>t</a:t>
            </a:r>
            <a:r>
              <a:rPr lang="en-US" sz="2400" i="0" smtClean="0">
                <a:cs typeface="Times New Roman" pitchFamily="18" charset="0"/>
              </a:rPr>
              <a:t>ú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ella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nosotros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íamos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ellos </a:t>
            </a:r>
            <a:r>
              <a:rPr lang="en-US" sz="2400" i="0" smtClean="0"/>
              <a:t>volv</a:t>
            </a:r>
            <a:r>
              <a:rPr lang="en-US" sz="2400" i="0" smtClean="0">
                <a:cs typeface="Times New Roman" pitchFamily="18" charset="0"/>
              </a:rPr>
              <a:t>ían</a:t>
            </a:r>
          </a:p>
          <a:p>
            <a:pPr eaLnBrk="1" hangingPunct="1">
              <a:lnSpc>
                <a:spcPct val="90000"/>
              </a:lnSpc>
            </a:pPr>
            <a:endParaRPr lang="en-US" sz="24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b="1" i="0" smtClean="0">
                <a:cs typeface="Times New Roman" pitchFamily="18" charset="0"/>
              </a:rPr>
              <a:t>Volver</a:t>
            </a:r>
            <a:r>
              <a:rPr lang="en-US" sz="1600" i="0" smtClean="0">
                <a:cs typeface="Times New Roman" pitchFamily="18" charset="0"/>
              </a:rPr>
              <a:t> is a stem-changing verb in the present, but stem-changing verbs </a:t>
            </a:r>
            <a:r>
              <a:rPr lang="en-US" sz="1600" i="0" u="sng" smtClean="0">
                <a:cs typeface="Times New Roman" pitchFamily="18" charset="0"/>
              </a:rPr>
              <a:t>don’t</a:t>
            </a:r>
            <a:r>
              <a:rPr lang="en-US" sz="1600" i="0" smtClean="0">
                <a:cs typeface="Times New Roman" pitchFamily="18" charset="0"/>
              </a:rPr>
              <a:t> change in the imperfect!</a:t>
            </a:r>
          </a:p>
          <a:p>
            <a:pPr eaLnBrk="1" hangingPunct="1">
              <a:lnSpc>
                <a:spcPct val="90000"/>
              </a:lnSpc>
            </a:pPr>
            <a:endParaRPr lang="en-US" sz="16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How about </a:t>
            </a:r>
            <a:r>
              <a:rPr lang="en-US" sz="2400" b="1" i="0" smtClean="0">
                <a:cs typeface="Times New Roman" pitchFamily="18" charset="0"/>
              </a:rPr>
              <a:t>conocer</a:t>
            </a:r>
            <a:r>
              <a:rPr lang="en-US" sz="2400" i="0" smtClean="0">
                <a:cs typeface="Times New Roman" pitchFamily="18" charset="0"/>
              </a:rPr>
              <a:t>?</a:t>
            </a:r>
          </a:p>
        </p:txBody>
      </p:sp>
      <p:pic>
        <p:nvPicPr>
          <p:cNvPr id="14340" name="Picture 6" descr="C:\Program Files\Microsoft Office\Clipart\standard\stddir1\bd0632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797175"/>
            <a:ext cx="2743200" cy="1881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Conocer…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0" smtClean="0"/>
              <a:t>yo conoc</a:t>
            </a:r>
            <a:r>
              <a:rPr lang="en-US" sz="2800" i="0" smtClean="0">
                <a:cs typeface="Times New Roman" pitchFamily="18" charset="0"/>
              </a:rPr>
              <a:t>ía</a:t>
            </a:r>
            <a:endParaRPr lang="en-US" sz="2800" i="0" smtClean="0"/>
          </a:p>
          <a:p>
            <a:pPr eaLnBrk="1" hangingPunct="1">
              <a:lnSpc>
                <a:spcPct val="90000"/>
              </a:lnSpc>
            </a:pPr>
            <a:r>
              <a:rPr lang="en-US" sz="2800" i="0" smtClean="0"/>
              <a:t>t</a:t>
            </a:r>
            <a:r>
              <a:rPr lang="en-US" sz="2800" i="0" smtClean="0">
                <a:cs typeface="Times New Roman" pitchFamily="18" charset="0"/>
              </a:rPr>
              <a:t>ú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ella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nosotros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íamos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ellos </a:t>
            </a:r>
            <a:r>
              <a:rPr lang="en-US" sz="2800" i="0" smtClean="0"/>
              <a:t>conoc</a:t>
            </a:r>
            <a:r>
              <a:rPr lang="en-US" sz="2800" i="0" smtClean="0">
                <a:cs typeface="Times New Roman" pitchFamily="18" charset="0"/>
              </a:rPr>
              <a:t>ían</a:t>
            </a:r>
          </a:p>
          <a:p>
            <a:pPr eaLnBrk="1" hangingPunct="1">
              <a:lnSpc>
                <a:spcPct val="90000"/>
              </a:lnSpc>
            </a:pPr>
            <a:endParaRPr lang="en-US" sz="28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b="1" i="0" smtClean="0">
                <a:cs typeface="Times New Roman" pitchFamily="18" charset="0"/>
              </a:rPr>
              <a:t>Conocer</a:t>
            </a:r>
            <a:r>
              <a:rPr lang="en-US" sz="1800" i="0" smtClean="0">
                <a:cs typeface="Times New Roman" pitchFamily="18" charset="0"/>
              </a:rPr>
              <a:t> is irregular in the present, but not  in the imperfect!</a:t>
            </a:r>
            <a:endParaRPr lang="en-US" sz="28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i="0" smtClean="0">
                <a:cs typeface="Times New Roman" pitchFamily="18" charset="0"/>
              </a:rPr>
              <a:t>How about </a:t>
            </a:r>
            <a:r>
              <a:rPr lang="en-US" sz="2800" b="1" i="0" smtClean="0">
                <a:cs typeface="Times New Roman" pitchFamily="18" charset="0"/>
              </a:rPr>
              <a:t>decir</a:t>
            </a:r>
            <a:r>
              <a:rPr lang="en-US" sz="2800" i="0" smtClean="0">
                <a:cs typeface="Times New Roman" pitchFamily="18" charset="0"/>
              </a:rPr>
              <a:t>?</a:t>
            </a:r>
          </a:p>
        </p:txBody>
      </p:sp>
      <p:pic>
        <p:nvPicPr>
          <p:cNvPr id="15364" name="Picture 6" descr="C:\Program Files\Microsoft Office\Clipart\standard\stddir2\bd07248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81200"/>
            <a:ext cx="3030538" cy="3406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Decir…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81200"/>
            <a:ext cx="434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smtClean="0"/>
              <a:t>yo dec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i="0" smtClean="0"/>
          </a:p>
          <a:p>
            <a:pPr eaLnBrk="1" hangingPunct="1">
              <a:lnSpc>
                <a:spcPct val="90000"/>
              </a:lnSpc>
            </a:pPr>
            <a:r>
              <a:rPr lang="en-US" sz="2400" i="0" smtClean="0"/>
              <a:t>t</a:t>
            </a:r>
            <a:r>
              <a:rPr lang="en-US" sz="2400" i="0" smtClean="0">
                <a:cs typeface="Times New Roman" pitchFamily="18" charset="0"/>
              </a:rPr>
              <a:t>ú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ella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nosotros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íamos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ellos </a:t>
            </a:r>
            <a:r>
              <a:rPr lang="en-US" sz="2400" i="0" smtClean="0"/>
              <a:t>dec</a:t>
            </a:r>
            <a:r>
              <a:rPr lang="en-US" sz="2400" i="0" smtClean="0">
                <a:cs typeface="Times New Roman" pitchFamily="18" charset="0"/>
              </a:rPr>
              <a:t>ían</a:t>
            </a:r>
          </a:p>
          <a:p>
            <a:pPr eaLnBrk="1" hangingPunct="1">
              <a:lnSpc>
                <a:spcPct val="90000"/>
              </a:lnSpc>
            </a:pPr>
            <a:endParaRPr lang="en-US" sz="24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b="1" i="0" smtClean="0">
                <a:cs typeface="Times New Roman" pitchFamily="18" charset="0"/>
              </a:rPr>
              <a:t>Decir</a:t>
            </a:r>
            <a:r>
              <a:rPr lang="en-US" sz="1600" i="0" smtClean="0">
                <a:cs typeface="Times New Roman" pitchFamily="18" charset="0"/>
              </a:rPr>
              <a:t> is stem-changing and irregular in both the present and the preterite, but it’s </a:t>
            </a:r>
            <a:r>
              <a:rPr lang="en-US" sz="1600" b="1" i="0" smtClean="0">
                <a:cs typeface="Times New Roman" pitchFamily="18" charset="0"/>
              </a:rPr>
              <a:t>regular</a:t>
            </a:r>
            <a:r>
              <a:rPr lang="en-US" sz="1600" i="0" smtClean="0">
                <a:cs typeface="Times New Roman" pitchFamily="18" charset="0"/>
              </a:rPr>
              <a:t> in the imperfect!</a:t>
            </a:r>
          </a:p>
          <a:p>
            <a:pPr eaLnBrk="1" hangingPunct="1">
              <a:lnSpc>
                <a:spcPct val="90000"/>
              </a:lnSpc>
            </a:pPr>
            <a:endParaRPr lang="en-US" sz="16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How about levantarse?</a:t>
            </a:r>
            <a:endParaRPr lang="en-US" sz="1600" i="0" smtClean="0">
              <a:cs typeface="Times New Roman" pitchFamily="18" charset="0"/>
            </a:endParaRPr>
          </a:p>
        </p:txBody>
      </p:sp>
      <p:pic>
        <p:nvPicPr>
          <p:cNvPr id="16388" name="Picture 6" descr="C:\Program Files\Common Files\Microsoft Shared\Clipart\cagcat50\bs0055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459038"/>
            <a:ext cx="3048000" cy="26606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Levantarse…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1981200"/>
            <a:ext cx="5029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smtClean="0"/>
              <a:t>yo me levantaba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/>
              <a:t>t</a:t>
            </a:r>
            <a:r>
              <a:rPr lang="en-US" sz="2400" i="0" smtClean="0">
                <a:cs typeface="Times New Roman" pitchFamily="18" charset="0"/>
              </a:rPr>
              <a:t>ú te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abas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ella se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aba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nosotros nos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ábamos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ellos se </a:t>
            </a:r>
            <a:r>
              <a:rPr lang="en-US" sz="2400" i="0" smtClean="0"/>
              <a:t>levant</a:t>
            </a:r>
            <a:r>
              <a:rPr lang="en-US" sz="2400" i="0" smtClean="0">
                <a:cs typeface="Times New Roman" pitchFamily="18" charset="0"/>
              </a:rPr>
              <a:t>aban</a:t>
            </a:r>
          </a:p>
          <a:p>
            <a:pPr eaLnBrk="1" hangingPunct="1">
              <a:lnSpc>
                <a:spcPct val="90000"/>
              </a:lnSpc>
            </a:pPr>
            <a:endParaRPr lang="en-US" sz="24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i="0" smtClean="0">
                <a:cs typeface="Times New Roman" pitchFamily="18" charset="0"/>
              </a:rPr>
              <a:t>Reflexive verbs work the same as in the present – don’t forget to put the reflexive pronoun in front of the verb!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0" smtClean="0">
                <a:cs typeface="Times New Roman" pitchFamily="18" charset="0"/>
              </a:rPr>
              <a:t>How about those three irregulars?</a:t>
            </a:r>
          </a:p>
        </p:txBody>
      </p:sp>
      <p:pic>
        <p:nvPicPr>
          <p:cNvPr id="17412" name="Picture 6" descr="C:\Program Files\Microsoft Office\Clipart\standard\stddir4\pe0255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6863" y="1981200"/>
            <a:ext cx="2127250" cy="2514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1" smtClean="0"/>
              <a:t>er, ir, ver</a:t>
            </a:r>
            <a:endParaRPr 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0" u="sng" smtClean="0"/>
              <a:t>ser</a:t>
            </a:r>
            <a:r>
              <a:rPr lang="en-US" i="0" smtClean="0"/>
              <a:t>			</a:t>
            </a:r>
            <a:r>
              <a:rPr lang="en-US" b="1" i="0" u="sng" smtClean="0"/>
              <a:t>ir</a:t>
            </a:r>
            <a:r>
              <a:rPr lang="en-US" i="0" smtClean="0"/>
              <a:t>		</a:t>
            </a:r>
            <a:r>
              <a:rPr lang="en-US" b="1" i="0" u="sng" smtClean="0"/>
              <a:t>ver</a:t>
            </a:r>
          </a:p>
          <a:p>
            <a:pPr eaLnBrk="1" hangingPunct="1">
              <a:lnSpc>
                <a:spcPct val="90000"/>
              </a:lnSpc>
            </a:pPr>
            <a:r>
              <a:rPr lang="en-US" i="0" smtClean="0"/>
              <a:t>era			iba		ve</a:t>
            </a:r>
            <a:r>
              <a:rPr lang="en-US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i="0" smtClean="0">
                <a:cs typeface="Times New Roman" pitchFamily="18" charset="0"/>
              </a:rPr>
              <a:t>eras		ibas	 	</a:t>
            </a:r>
            <a:r>
              <a:rPr lang="en-US" i="0" smtClean="0"/>
              <a:t>ve</a:t>
            </a:r>
            <a:r>
              <a:rPr lang="en-US" i="0" smtClean="0">
                <a:cs typeface="Times New Roman" pitchFamily="18" charset="0"/>
              </a:rPr>
              <a:t>ías</a:t>
            </a:r>
          </a:p>
          <a:p>
            <a:pPr eaLnBrk="1" hangingPunct="1">
              <a:lnSpc>
                <a:spcPct val="90000"/>
              </a:lnSpc>
            </a:pPr>
            <a:r>
              <a:rPr lang="en-US" i="0" smtClean="0">
                <a:cs typeface="Times New Roman" pitchFamily="18" charset="0"/>
              </a:rPr>
              <a:t>era			iba	 	</a:t>
            </a:r>
            <a:r>
              <a:rPr lang="en-US" i="0" smtClean="0"/>
              <a:t>ve</a:t>
            </a:r>
            <a:r>
              <a:rPr lang="en-US" i="0" smtClean="0">
                <a:cs typeface="Times New Roman" pitchFamily="18" charset="0"/>
              </a:rPr>
              <a:t>ía</a:t>
            </a:r>
          </a:p>
          <a:p>
            <a:pPr eaLnBrk="1" hangingPunct="1">
              <a:lnSpc>
                <a:spcPct val="90000"/>
              </a:lnSpc>
            </a:pPr>
            <a:r>
              <a:rPr lang="en-US" i="0" smtClean="0">
                <a:cs typeface="Times New Roman" pitchFamily="18" charset="0"/>
              </a:rPr>
              <a:t>éramos		íbamos 	</a:t>
            </a:r>
            <a:r>
              <a:rPr lang="en-US" i="0" smtClean="0"/>
              <a:t>ve</a:t>
            </a:r>
            <a:r>
              <a:rPr lang="en-US" i="0" smtClean="0">
                <a:cs typeface="Times New Roman" pitchFamily="18" charset="0"/>
              </a:rPr>
              <a:t>íamos</a:t>
            </a:r>
          </a:p>
          <a:p>
            <a:pPr eaLnBrk="1" hangingPunct="1">
              <a:lnSpc>
                <a:spcPct val="90000"/>
              </a:lnSpc>
            </a:pPr>
            <a:r>
              <a:rPr lang="en-US" i="0" smtClean="0">
                <a:cs typeface="Times New Roman" pitchFamily="18" charset="0"/>
              </a:rPr>
              <a:t>eran		iban		</a:t>
            </a:r>
            <a:r>
              <a:rPr lang="en-US" i="0" smtClean="0"/>
              <a:t>ve</a:t>
            </a:r>
            <a:r>
              <a:rPr lang="en-US" i="0" smtClean="0">
                <a:cs typeface="Times New Roman" pitchFamily="18" charset="0"/>
              </a:rPr>
              <a:t>ían</a:t>
            </a:r>
          </a:p>
          <a:p>
            <a:pPr eaLnBrk="1" hangingPunct="1">
              <a:lnSpc>
                <a:spcPct val="90000"/>
              </a:lnSpc>
            </a:pPr>
            <a:endParaRPr lang="en-US" i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i="0" smtClean="0">
                <a:cs typeface="Times New Roman" pitchFamily="18" charset="0"/>
              </a:rPr>
              <a:t>That’s all, folks – no other irregular imperfect forms in Spanish.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piece of cake!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981200"/>
            <a:ext cx="4495800" cy="4114800"/>
          </a:xfrm>
        </p:spPr>
        <p:txBody>
          <a:bodyPr/>
          <a:lstStyle/>
          <a:p>
            <a:pPr eaLnBrk="1" hangingPunct="1"/>
            <a:r>
              <a:rPr lang="en-US" sz="2800" i="0" smtClean="0"/>
              <a:t>The forms are that simple!</a:t>
            </a:r>
          </a:p>
          <a:p>
            <a:pPr eaLnBrk="1" hangingPunct="1"/>
            <a:r>
              <a:rPr lang="en-US" sz="2800" i="0" smtClean="0"/>
              <a:t>We’ll look at the differences between the two past forms – the preterite and the imperfect – in a later slide show.</a:t>
            </a:r>
          </a:p>
        </p:txBody>
      </p:sp>
      <p:pic>
        <p:nvPicPr>
          <p:cNvPr id="19460" name="Picture 5" descr="C:\Program Files\Microsoft Office\Clipart\standard\stddir3\fd0091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324100"/>
            <a:ext cx="2590800" cy="2454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Remember this?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981200"/>
            <a:ext cx="449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0" smtClean="0"/>
              <a:t>We’ve already learned one way of talking about the past: </a:t>
            </a:r>
            <a:r>
              <a:rPr lang="en-US" sz="2400" b="1" i="0" smtClean="0"/>
              <a:t>the preterite</a:t>
            </a:r>
            <a:r>
              <a:rPr lang="en-US" sz="2400" i="0" smtClean="0"/>
              <a:t>.  It’s used to describe </a:t>
            </a:r>
            <a:r>
              <a:rPr lang="en-US" sz="2400" b="1" i="0" u="sng" smtClean="0"/>
              <a:t>single</a:t>
            </a:r>
            <a:r>
              <a:rPr lang="en-US" sz="2400" i="0" smtClean="0"/>
              <a:t> actions that </a:t>
            </a:r>
            <a:r>
              <a:rPr lang="en-US" sz="2400" b="1" i="0" u="sng" smtClean="0"/>
              <a:t>started</a:t>
            </a:r>
            <a:r>
              <a:rPr lang="en-US" sz="2400" i="0" smtClean="0"/>
              <a:t> and </a:t>
            </a:r>
            <a:r>
              <a:rPr lang="en-US" sz="2400" b="1" i="0" u="sng" smtClean="0"/>
              <a:t>ended</a:t>
            </a:r>
            <a:r>
              <a:rPr lang="en-US" sz="2400" i="0" smtClean="0"/>
              <a:t> in the past.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0" smtClean="0"/>
              <a:t>Tomaron el examen el lunes pasado.  Gabriela recibi</a:t>
            </a:r>
            <a:r>
              <a:rPr lang="en-US" sz="2000" i="0" smtClean="0">
                <a:cs typeface="Times New Roman" pitchFamily="18" charset="0"/>
              </a:rPr>
              <a:t>ó la mejor nota de todos los estudiantes.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0" smtClean="0"/>
              <a:t>El a</a:t>
            </a:r>
            <a:r>
              <a:rPr lang="en-US" sz="2000" i="0" smtClean="0">
                <a:cs typeface="Times New Roman" pitchFamily="18" charset="0"/>
              </a:rPr>
              <a:t>ño pasado, fui a Costa Rica de vacaciones.  Lo pasé muy bien.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0" smtClean="0"/>
              <a:t>Pedro se levant</a:t>
            </a:r>
            <a:r>
              <a:rPr lang="en-US" sz="2000" i="0" smtClean="0">
                <a:cs typeface="Times New Roman" pitchFamily="18" charset="0"/>
              </a:rPr>
              <a:t>ó, fue al baño, y se duchó.</a:t>
            </a:r>
            <a:endParaRPr lang="en-US" sz="2000" i="0" smtClean="0"/>
          </a:p>
        </p:txBody>
      </p:sp>
      <p:pic>
        <p:nvPicPr>
          <p:cNvPr id="4100" name="Picture 5" descr="C:\Program Files\Microsoft Office\Clipart\Pub60Cor\an0350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41550"/>
            <a:ext cx="2590800" cy="25717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about…?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i="0" smtClean="0"/>
              <a:t>… actions that happen more than once in the past?</a:t>
            </a:r>
          </a:p>
          <a:p>
            <a:pPr lvl="1" eaLnBrk="1" hangingPunct="1"/>
            <a:r>
              <a:rPr lang="en-US" sz="2400" i="0" smtClean="0"/>
              <a:t>I used to live in Peoria.</a:t>
            </a:r>
          </a:p>
          <a:p>
            <a:pPr lvl="1" eaLnBrk="1" hangingPunct="1"/>
            <a:r>
              <a:rPr lang="en-US" sz="2400" i="0" smtClean="0"/>
              <a:t>Every Christmas the whole family would get together for a big dinner.</a:t>
            </a:r>
          </a:p>
        </p:txBody>
      </p:sp>
      <p:pic>
        <p:nvPicPr>
          <p:cNvPr id="5124" name="Picture 5" descr="C:\Program Files\Microsoft Office\Clipart\standard\stddir1\bd0621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673350"/>
            <a:ext cx="3619500" cy="27289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 how about…?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i="0" smtClean="0"/>
              <a:t>… actions that started in the past but didn’t finish (as far as we know):</a:t>
            </a:r>
          </a:p>
          <a:p>
            <a:pPr lvl="1" eaLnBrk="1" hangingPunct="1"/>
            <a:r>
              <a:rPr lang="en-US" sz="2400" i="0" smtClean="0"/>
              <a:t>I </a:t>
            </a:r>
            <a:r>
              <a:rPr lang="en-US" sz="2400" i="0" u="sng" smtClean="0"/>
              <a:t>was walking</a:t>
            </a:r>
            <a:r>
              <a:rPr lang="en-US" sz="2400" i="0" smtClean="0"/>
              <a:t> to work when I saw an accident.</a:t>
            </a:r>
          </a:p>
          <a:p>
            <a:pPr lvl="1" eaLnBrk="1" hangingPunct="1"/>
            <a:r>
              <a:rPr lang="en-US" sz="2400" i="0" smtClean="0"/>
              <a:t>She was tired and hungry.</a:t>
            </a:r>
          </a:p>
        </p:txBody>
      </p:sp>
      <p:pic>
        <p:nvPicPr>
          <p:cNvPr id="6148" name="Picture 5" descr="C:\Program Files\Microsoft Office\Clipart\standard\stddir1\bd07157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497138"/>
            <a:ext cx="3619500" cy="30813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imperfect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981200"/>
            <a:ext cx="4419600" cy="4114800"/>
          </a:xfrm>
        </p:spPr>
        <p:txBody>
          <a:bodyPr/>
          <a:lstStyle/>
          <a:p>
            <a:pPr eaLnBrk="1" hangingPunct="1"/>
            <a:r>
              <a:rPr lang="en-US" sz="2400" i="0" smtClean="0"/>
              <a:t>These ideas – </a:t>
            </a:r>
          </a:p>
          <a:p>
            <a:pPr lvl="1" eaLnBrk="1" hangingPunct="1"/>
            <a:r>
              <a:rPr lang="en-US" sz="2000" i="0" smtClean="0"/>
              <a:t>actions repeated in the past</a:t>
            </a:r>
          </a:p>
          <a:p>
            <a:pPr lvl="1" eaLnBrk="1" hangingPunct="1"/>
            <a:r>
              <a:rPr lang="en-US" sz="2000" i="0" smtClean="0"/>
              <a:t>unfinished actions in the past</a:t>
            </a:r>
          </a:p>
          <a:p>
            <a:pPr lvl="1" eaLnBrk="1" hangingPunct="1"/>
            <a:r>
              <a:rPr lang="en-US" sz="2000" i="0" smtClean="0"/>
              <a:t>descriptions about the past</a:t>
            </a:r>
          </a:p>
          <a:p>
            <a:pPr eaLnBrk="1" hangingPunct="1"/>
            <a:r>
              <a:rPr lang="en-US" sz="2400" i="0" smtClean="0"/>
              <a:t>are expressed using a different verb tense, called the “imperfect.”</a:t>
            </a:r>
          </a:p>
          <a:p>
            <a:pPr lvl="1" eaLnBrk="1" hangingPunct="1"/>
            <a:r>
              <a:rPr lang="en-US" sz="2000" i="0" smtClean="0"/>
              <a:t>Think about it: “perfect” means “complete,” so when a past action is incomplete, it is “imperfect.”</a:t>
            </a:r>
          </a:p>
        </p:txBody>
      </p:sp>
      <p:pic>
        <p:nvPicPr>
          <p:cNvPr id="7172" name="Picture 5" descr="C:\Program Files\Microsoft Office\Clipart\Pub60Cor\an0079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151063"/>
            <a:ext cx="2832100" cy="29543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Uses of the imperfect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71800" y="1981200"/>
            <a:ext cx="4648200" cy="4114800"/>
          </a:xfrm>
        </p:spPr>
        <p:txBody>
          <a:bodyPr/>
          <a:lstStyle/>
          <a:p>
            <a:pPr eaLnBrk="1" hangingPunct="1"/>
            <a:r>
              <a:rPr lang="en-US" sz="2800" i="0" smtClean="0"/>
              <a:t>Use the imperfect to express actions, conditions, and events that:</a:t>
            </a:r>
          </a:p>
          <a:p>
            <a:pPr lvl="1" eaLnBrk="1" hangingPunct="1"/>
            <a:r>
              <a:rPr lang="en-US" sz="2400" i="0" smtClean="0"/>
              <a:t>were in progress at some time in the past (“was …ing”).</a:t>
            </a:r>
          </a:p>
          <a:p>
            <a:pPr lvl="1" eaLnBrk="1" hangingPunct="1"/>
            <a:r>
              <a:rPr lang="en-US" sz="2400" i="0" smtClean="0"/>
              <a:t>occurred repeatedly in the past (“used to” or “would”).</a:t>
            </a:r>
          </a:p>
          <a:p>
            <a:pPr lvl="1" eaLnBrk="1" hangingPunct="1"/>
            <a:r>
              <a:rPr lang="en-US" sz="2400" i="0" smtClean="0"/>
              <a:t>were anticipated or planned (“was going to”).</a:t>
            </a:r>
          </a:p>
        </p:txBody>
      </p:sp>
      <p:pic>
        <p:nvPicPr>
          <p:cNvPr id="8196" name="Picture 5" descr="C:\Program Files\Microsoft Office\Clipart\standard\stddir3\pe01649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2613" y="1981200"/>
            <a:ext cx="1885950" cy="2667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OK, what are the forms?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71800" y="1981200"/>
            <a:ext cx="4648200" cy="4114800"/>
          </a:xfrm>
        </p:spPr>
        <p:txBody>
          <a:bodyPr/>
          <a:lstStyle/>
          <a:p>
            <a:pPr eaLnBrk="1" hangingPunct="1"/>
            <a:r>
              <a:rPr lang="en-US" sz="2800" b="1" i="0" smtClean="0"/>
              <a:t>Finally!  </a:t>
            </a:r>
            <a:r>
              <a:rPr lang="en-US" sz="2800" i="0" smtClean="0"/>
              <a:t>The imperfect tense is probably the easiest form to learn because there are only three irregulars.</a:t>
            </a:r>
          </a:p>
          <a:p>
            <a:pPr eaLnBrk="1" hangingPunct="1"/>
            <a:r>
              <a:rPr lang="en-US" sz="2800" b="1" i="0" smtClean="0"/>
              <a:t> </a:t>
            </a:r>
            <a:r>
              <a:rPr lang="en-US" sz="2800" i="0" smtClean="0"/>
              <a:t>There are </a:t>
            </a:r>
            <a:r>
              <a:rPr lang="en-US" sz="2800" b="1" i="0" smtClean="0"/>
              <a:t>two</a:t>
            </a:r>
            <a:r>
              <a:rPr lang="en-US" sz="2800" i="0" smtClean="0"/>
              <a:t> sets of endings…</a:t>
            </a:r>
          </a:p>
          <a:p>
            <a:pPr lvl="1" eaLnBrk="1" hangingPunct="1"/>
            <a:r>
              <a:rPr lang="en-US" sz="2400" b="1" i="0" smtClean="0"/>
              <a:t>-AR:</a:t>
            </a:r>
            <a:r>
              <a:rPr lang="en-US" sz="2400" i="0" smtClean="0"/>
              <a:t> add </a:t>
            </a:r>
            <a:r>
              <a:rPr lang="en-US" sz="2400" b="1" i="0" smtClean="0"/>
              <a:t>–aba</a:t>
            </a:r>
            <a:r>
              <a:rPr lang="en-US" sz="2400" i="0" smtClean="0"/>
              <a:t> to the base</a:t>
            </a:r>
          </a:p>
          <a:p>
            <a:pPr lvl="1" eaLnBrk="1" hangingPunct="1"/>
            <a:r>
              <a:rPr lang="en-US" sz="2400" b="1" i="0" smtClean="0"/>
              <a:t>ER/IR:</a:t>
            </a:r>
            <a:r>
              <a:rPr lang="en-US" sz="2400" i="0" smtClean="0"/>
              <a:t> add </a:t>
            </a:r>
            <a:r>
              <a:rPr lang="en-US" sz="2400" b="1" i="0" smtClean="0"/>
              <a:t>–</a:t>
            </a:r>
            <a:r>
              <a:rPr lang="en-US" sz="2400" b="1" i="0" smtClean="0">
                <a:cs typeface="Times New Roman" pitchFamily="18" charset="0"/>
              </a:rPr>
              <a:t>ía</a:t>
            </a:r>
            <a:r>
              <a:rPr lang="en-US" sz="2400" i="0" smtClean="0">
                <a:cs typeface="Times New Roman" pitchFamily="18" charset="0"/>
              </a:rPr>
              <a:t> to the base</a:t>
            </a:r>
            <a:endParaRPr lang="en-US" sz="2400" b="1" i="0" smtClean="0"/>
          </a:p>
        </p:txBody>
      </p:sp>
      <p:pic>
        <p:nvPicPr>
          <p:cNvPr id="2" name="Picture 5" descr="C:\Program Files\Microsoft Office\Clipart\corpbas\j0078711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9038" y="1981200"/>
            <a:ext cx="1289050" cy="3124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Some examples, please!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981200"/>
            <a:ext cx="4800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0" u="sng" smtClean="0"/>
              <a:t>hablar</a:t>
            </a:r>
            <a:r>
              <a:rPr lang="en-US" sz="2400" i="0" smtClean="0"/>
              <a:t>			</a:t>
            </a:r>
            <a:r>
              <a:rPr lang="en-US" sz="2400" b="1" i="0" u="sng" smtClean="0"/>
              <a:t>cantar</a:t>
            </a:r>
            <a:r>
              <a:rPr lang="en-US" sz="2400" i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habl</a:t>
            </a:r>
            <a:r>
              <a:rPr lang="en-US" sz="2400" b="1" i="0" smtClean="0"/>
              <a:t>aba</a:t>
            </a:r>
            <a:r>
              <a:rPr lang="en-US" sz="2400" i="0" smtClean="0"/>
              <a:t>		cant</a:t>
            </a:r>
            <a:r>
              <a:rPr lang="en-US" sz="2400" b="1" i="0" smtClean="0"/>
              <a:t>aba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habl</a:t>
            </a:r>
            <a:r>
              <a:rPr lang="en-US" sz="2400" b="1" i="0" smtClean="0"/>
              <a:t>aba</a:t>
            </a:r>
            <a:r>
              <a:rPr lang="en-US" sz="2400" i="0" u="sng" smtClean="0"/>
              <a:t>s</a:t>
            </a:r>
            <a:r>
              <a:rPr lang="en-US" sz="2400" i="0" smtClean="0"/>
              <a:t>		cant</a:t>
            </a:r>
            <a:r>
              <a:rPr lang="en-US" sz="2400" b="1" i="0" smtClean="0"/>
              <a:t>aba</a:t>
            </a:r>
            <a:r>
              <a:rPr lang="en-US" sz="2400" i="0" u="sng" smtClean="0"/>
              <a:t>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habl</a:t>
            </a:r>
            <a:r>
              <a:rPr lang="en-US" sz="2400" b="1" i="0" smtClean="0"/>
              <a:t>aba</a:t>
            </a:r>
            <a:r>
              <a:rPr lang="en-US" sz="2400" i="0" smtClean="0"/>
              <a:t>		cant</a:t>
            </a:r>
            <a:r>
              <a:rPr lang="en-US" sz="2400" b="1" i="0" smtClean="0"/>
              <a:t>aba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habl</a:t>
            </a:r>
            <a:r>
              <a:rPr lang="en-US" sz="2400" b="1" i="0" smtClean="0">
                <a:cs typeface="Times New Roman" pitchFamily="18" charset="0"/>
              </a:rPr>
              <a:t>ába</a:t>
            </a:r>
            <a:r>
              <a:rPr lang="en-US" sz="2400" i="0" u="sng" smtClean="0">
                <a:cs typeface="Times New Roman" pitchFamily="18" charset="0"/>
              </a:rPr>
              <a:t>mos</a:t>
            </a:r>
            <a:r>
              <a:rPr lang="en-US" sz="2400" i="0" smtClean="0">
                <a:cs typeface="Times New Roman" pitchFamily="18" charset="0"/>
              </a:rPr>
              <a:t>		cant</a:t>
            </a:r>
            <a:r>
              <a:rPr lang="en-US" sz="2400" b="1" i="0" smtClean="0">
                <a:cs typeface="Times New Roman" pitchFamily="18" charset="0"/>
              </a:rPr>
              <a:t>ába</a:t>
            </a:r>
            <a:r>
              <a:rPr lang="en-US" sz="2400" i="0" u="sng" smtClean="0">
                <a:cs typeface="Times New Roman" pitchFamily="18" charset="0"/>
              </a:rPr>
              <a:t>mos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>
                <a:cs typeface="Times New Roman" pitchFamily="18" charset="0"/>
              </a:rPr>
              <a:t>habl</a:t>
            </a:r>
            <a:r>
              <a:rPr lang="en-US" sz="2400" b="1" i="0" smtClean="0">
                <a:cs typeface="Times New Roman" pitchFamily="18" charset="0"/>
              </a:rPr>
              <a:t>aba</a:t>
            </a:r>
            <a:r>
              <a:rPr lang="en-US" sz="2400" i="0" u="sng" smtClean="0">
                <a:cs typeface="Times New Roman" pitchFamily="18" charset="0"/>
              </a:rPr>
              <a:t>n</a:t>
            </a:r>
            <a:r>
              <a:rPr lang="en-US" sz="2400" i="0" smtClean="0">
                <a:cs typeface="Times New Roman" pitchFamily="18" charset="0"/>
              </a:rPr>
              <a:t>		cant</a:t>
            </a:r>
            <a:r>
              <a:rPr lang="en-US" sz="2400" b="1" i="0" smtClean="0">
                <a:cs typeface="Times New Roman" pitchFamily="18" charset="0"/>
              </a:rPr>
              <a:t>aba</a:t>
            </a:r>
            <a:r>
              <a:rPr lang="en-US" sz="2400" i="0" u="sng" smtClean="0">
                <a:cs typeface="Times New Roman" pitchFamily="18" charset="0"/>
              </a:rPr>
              <a:t>n</a:t>
            </a:r>
            <a:endParaRPr lang="en-US" sz="2400" i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i="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Easy, huh?  Just add the –</a:t>
            </a:r>
            <a:r>
              <a:rPr lang="en-US" sz="1600" b="1" smtClean="0">
                <a:cs typeface="Times New Roman" pitchFamily="18" charset="0"/>
              </a:rPr>
              <a:t>s</a:t>
            </a:r>
            <a:r>
              <a:rPr lang="en-US" sz="1600" smtClean="0">
                <a:cs typeface="Times New Roman" pitchFamily="18" charset="0"/>
              </a:rPr>
              <a:t> to make the the </a:t>
            </a:r>
            <a:r>
              <a:rPr lang="en-US" sz="1600" b="1" smtClean="0">
                <a:cs typeface="Times New Roman" pitchFamily="18" charset="0"/>
              </a:rPr>
              <a:t>tú</a:t>
            </a:r>
            <a:r>
              <a:rPr lang="en-US" sz="1600" smtClean="0">
                <a:cs typeface="Times New Roman" pitchFamily="18" charset="0"/>
              </a:rPr>
              <a:t> form,-</a:t>
            </a:r>
            <a:r>
              <a:rPr lang="en-US" sz="1600" b="1" smtClean="0">
                <a:cs typeface="Times New Roman" pitchFamily="18" charset="0"/>
              </a:rPr>
              <a:t>mos</a:t>
            </a:r>
            <a:r>
              <a:rPr lang="en-US" sz="1600" smtClean="0">
                <a:cs typeface="Times New Roman" pitchFamily="18" charset="0"/>
              </a:rPr>
              <a:t> for </a:t>
            </a:r>
            <a:r>
              <a:rPr lang="en-US" sz="1600" b="1" smtClean="0">
                <a:cs typeface="Times New Roman" pitchFamily="18" charset="0"/>
              </a:rPr>
              <a:t>nosotros</a:t>
            </a:r>
            <a:r>
              <a:rPr lang="en-US" sz="1600" smtClean="0">
                <a:cs typeface="Times New Roman" pitchFamily="18" charset="0"/>
              </a:rPr>
              <a:t>, and –</a:t>
            </a:r>
            <a:r>
              <a:rPr lang="en-US" sz="1600" b="1" smtClean="0">
                <a:cs typeface="Times New Roman" pitchFamily="18" charset="0"/>
              </a:rPr>
              <a:t>n</a:t>
            </a:r>
            <a:r>
              <a:rPr lang="en-US" sz="1600" smtClean="0">
                <a:cs typeface="Times New Roman" pitchFamily="18" charset="0"/>
              </a:rPr>
              <a:t> for </a:t>
            </a:r>
            <a:r>
              <a:rPr lang="en-US" sz="1600" b="1" smtClean="0">
                <a:cs typeface="Times New Roman" pitchFamily="18" charset="0"/>
              </a:rPr>
              <a:t>ellos/ellas</a:t>
            </a:r>
            <a:r>
              <a:rPr lang="en-US" sz="1600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Don’t forget the accent on the nosotros form!</a:t>
            </a:r>
            <a:endParaRPr lang="en-US" sz="2400" i="0" u="sng" smtClean="0"/>
          </a:p>
        </p:txBody>
      </p:sp>
      <p:pic>
        <p:nvPicPr>
          <p:cNvPr id="2" name="Picture 6" descr="C:\Documents and Settings\dbricault\Desktop\abbabook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9563" y="1981200"/>
            <a:ext cx="2370137" cy="2819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about for –ER &amp; -IR?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981200"/>
            <a:ext cx="4800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0" u="sng" smtClean="0"/>
              <a:t>comer</a:t>
            </a:r>
            <a:r>
              <a:rPr lang="en-US" sz="2400" i="0" smtClean="0"/>
              <a:t>			</a:t>
            </a:r>
            <a:r>
              <a:rPr lang="en-US" sz="2400" b="1" i="0" u="sng" smtClean="0"/>
              <a:t>vivir</a:t>
            </a:r>
            <a:r>
              <a:rPr lang="en-US" sz="2400" i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smtClean="0"/>
              <a:t>		 	viv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b="1" i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s</a:t>
            </a:r>
            <a:r>
              <a:rPr lang="en-US" sz="2400" i="0" smtClean="0"/>
              <a:t>		 	viv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s</a:t>
            </a:r>
            <a:endParaRPr lang="en-US" sz="2400" i="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b="1" i="0" smtClean="0"/>
              <a:t> </a:t>
            </a:r>
            <a:r>
              <a:rPr lang="en-US" sz="2400" i="0" smtClean="0"/>
              <a:t>		 	viv</a:t>
            </a:r>
            <a:r>
              <a:rPr lang="en-US" sz="2400" i="0" smtClean="0">
                <a:cs typeface="Times New Roman" pitchFamily="18" charset="0"/>
              </a:rPr>
              <a:t>ía</a:t>
            </a:r>
            <a:endParaRPr lang="en-US" sz="2400" b="1" i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mos</a:t>
            </a:r>
            <a:r>
              <a:rPr lang="en-US" sz="2400" i="0" smtClean="0">
                <a:cs typeface="Times New Roman" pitchFamily="18" charset="0"/>
              </a:rPr>
              <a:t>		</a:t>
            </a:r>
            <a:r>
              <a:rPr lang="en-US" sz="2400" i="0" smtClean="0"/>
              <a:t>viv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mos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0" smtClean="0"/>
              <a:t>com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n</a:t>
            </a:r>
            <a:r>
              <a:rPr lang="en-US" sz="2400" i="0" smtClean="0">
                <a:cs typeface="Times New Roman" pitchFamily="18" charset="0"/>
              </a:rPr>
              <a:t>		 	</a:t>
            </a:r>
            <a:r>
              <a:rPr lang="en-US" sz="2400" i="0" smtClean="0"/>
              <a:t>viv</a:t>
            </a:r>
            <a:r>
              <a:rPr lang="en-US" sz="2400" i="0" smtClean="0">
                <a:cs typeface="Times New Roman" pitchFamily="18" charset="0"/>
              </a:rPr>
              <a:t>ía</a:t>
            </a:r>
            <a:r>
              <a:rPr lang="en-US" sz="2400" i="0" u="sng" smtClean="0">
                <a:cs typeface="Times New Roman" pitchFamily="18" charset="0"/>
              </a:rPr>
              <a:t>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i="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Same way… just add the –</a:t>
            </a:r>
            <a:r>
              <a:rPr lang="en-US" sz="1600" b="1" smtClean="0">
                <a:cs typeface="Times New Roman" pitchFamily="18" charset="0"/>
              </a:rPr>
              <a:t>s</a:t>
            </a:r>
            <a:r>
              <a:rPr lang="en-US" sz="1600" smtClean="0">
                <a:cs typeface="Times New Roman" pitchFamily="18" charset="0"/>
              </a:rPr>
              <a:t> to make the the </a:t>
            </a:r>
            <a:r>
              <a:rPr lang="en-US" sz="1600" b="1" smtClean="0">
                <a:cs typeface="Times New Roman" pitchFamily="18" charset="0"/>
              </a:rPr>
              <a:t>tú</a:t>
            </a:r>
            <a:r>
              <a:rPr lang="en-US" sz="1600" smtClean="0">
                <a:cs typeface="Times New Roman" pitchFamily="18" charset="0"/>
              </a:rPr>
              <a:t> form,-</a:t>
            </a:r>
            <a:r>
              <a:rPr lang="en-US" sz="1600" b="1" smtClean="0">
                <a:cs typeface="Times New Roman" pitchFamily="18" charset="0"/>
              </a:rPr>
              <a:t>mos</a:t>
            </a:r>
            <a:r>
              <a:rPr lang="en-US" sz="1600" smtClean="0">
                <a:cs typeface="Times New Roman" pitchFamily="18" charset="0"/>
              </a:rPr>
              <a:t> for </a:t>
            </a:r>
            <a:r>
              <a:rPr lang="en-US" sz="1600" b="1" smtClean="0">
                <a:cs typeface="Times New Roman" pitchFamily="18" charset="0"/>
              </a:rPr>
              <a:t>nosotros</a:t>
            </a:r>
            <a:r>
              <a:rPr lang="en-US" sz="1600" smtClean="0">
                <a:cs typeface="Times New Roman" pitchFamily="18" charset="0"/>
              </a:rPr>
              <a:t>, and –</a:t>
            </a:r>
            <a:r>
              <a:rPr lang="en-US" sz="1600" b="1" smtClean="0">
                <a:cs typeface="Times New Roman" pitchFamily="18" charset="0"/>
              </a:rPr>
              <a:t>n</a:t>
            </a:r>
            <a:r>
              <a:rPr lang="en-US" sz="1600" smtClean="0">
                <a:cs typeface="Times New Roman" pitchFamily="18" charset="0"/>
              </a:rPr>
              <a:t> for </a:t>
            </a:r>
            <a:r>
              <a:rPr lang="en-US" sz="1600" b="1" smtClean="0">
                <a:cs typeface="Times New Roman" pitchFamily="18" charset="0"/>
              </a:rPr>
              <a:t>ellos/ellas</a:t>
            </a:r>
            <a:r>
              <a:rPr lang="en-US" sz="1600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Don’t forget the accent on the </a:t>
            </a:r>
            <a:r>
              <a:rPr lang="en-US" sz="1600" u="sng" smtClean="0">
                <a:cs typeface="Times New Roman" pitchFamily="18" charset="0"/>
              </a:rPr>
              <a:t>all</a:t>
            </a:r>
            <a:r>
              <a:rPr lang="en-US" sz="1600" smtClean="0">
                <a:cs typeface="Times New Roman" pitchFamily="18" charset="0"/>
              </a:rPr>
              <a:t> the forms!</a:t>
            </a:r>
          </a:p>
        </p:txBody>
      </p:sp>
      <p:pic>
        <p:nvPicPr>
          <p:cNvPr id="11268" name="Picture 6" descr="C:\Program Files\Microsoft Office\Clipart\standard\stddir1\an0127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16150"/>
            <a:ext cx="2566988" cy="2584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Japanese Waves">
  <a:themeElements>
    <a:clrScheme name="Japanese Waves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Japanese 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Designs\Japanese Waves.pot</Template>
  <TotalTime>74</TotalTime>
  <Words>563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Wingdings</vt:lpstr>
      <vt:lpstr>Calibri</vt:lpstr>
      <vt:lpstr>Japanese Waves</vt:lpstr>
      <vt:lpstr>The Imperfect</vt:lpstr>
      <vt:lpstr>Remember this?</vt:lpstr>
      <vt:lpstr>What about…?</vt:lpstr>
      <vt:lpstr>Or how about…?</vt:lpstr>
      <vt:lpstr>The imperfect</vt:lpstr>
      <vt:lpstr>Uses of the imperfect</vt:lpstr>
      <vt:lpstr>OK, what are the forms?</vt:lpstr>
      <vt:lpstr>Some examples, please!</vt:lpstr>
      <vt:lpstr>How about for –ER &amp; -IR?</vt:lpstr>
      <vt:lpstr>Let’s try a few forms!</vt:lpstr>
      <vt:lpstr>Estar…</vt:lpstr>
      <vt:lpstr>Volver…</vt:lpstr>
      <vt:lpstr>Conocer…</vt:lpstr>
      <vt:lpstr>Decir…</vt:lpstr>
      <vt:lpstr>Levantarse…</vt:lpstr>
      <vt:lpstr>Ser, ir, ver</vt:lpstr>
      <vt:lpstr>A piece of cake!</vt:lpstr>
    </vt:vector>
  </TitlesOfParts>
  <Company>North Park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Imperfect</dc:title>
  <dc:creator>test</dc:creator>
  <cp:lastModifiedBy>Greg Moran</cp:lastModifiedBy>
  <cp:revision>16</cp:revision>
  <dcterms:created xsi:type="dcterms:W3CDTF">2002-01-08T13:13:55Z</dcterms:created>
  <dcterms:modified xsi:type="dcterms:W3CDTF">2011-12-31T18:57:46Z</dcterms:modified>
</cp:coreProperties>
</file>