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70" r:id="rId10"/>
    <p:sldId id="271" r:id="rId11"/>
    <p:sldId id="272" r:id="rId12"/>
    <p:sldId id="273" r:id="rId13"/>
    <p:sldId id="274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2DBEAB8-C807-4D79-93F7-B803A893D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290AF-0B9E-4A42-A562-06297BA11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1DADE-F4DF-4036-8A24-E88638328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73221-17C4-44F7-A71D-A41DDDE6C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7A9377-D2A3-48F3-B50A-4FF290B27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95E98B-B737-4C09-8898-423B1B1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A14348-BCC6-49B1-B0D2-0DAA83637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664F-1037-4E53-9076-21AFBD58A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5D6977-1916-43EA-9E3A-3BC3F059D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4E80F-1546-4DC4-AD4B-9D1F7BE10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4682DC2B-C98E-4DA8-9792-37BD2D8D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F6C4216D-2BED-4FCE-80A3-6B6415555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990600"/>
          </a:xfrm>
        </p:spPr>
        <p:txBody>
          <a:bodyPr/>
          <a:lstStyle/>
          <a:p>
            <a:r>
              <a:rPr lang="en-US" u="sng" smtClean="0"/>
              <a:t>Uses of the Imperfect &amp; Preterite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8001000" cy="4800600"/>
          </a:xfrm>
        </p:spPr>
        <p:txBody>
          <a:bodyPr/>
          <a:lstStyle/>
          <a:p>
            <a:r>
              <a:rPr lang="en-US" sz="2800" smtClean="0"/>
              <a:t>We use the imperfect to describe habitual or repeated events in the past.</a:t>
            </a:r>
          </a:p>
          <a:p>
            <a:endParaRPr lang="en-US" sz="2800" smtClean="0"/>
          </a:p>
          <a:p>
            <a:pPr>
              <a:buFontTx/>
              <a:buNone/>
            </a:pPr>
            <a:endParaRPr lang="en-US" sz="2800" smtClean="0"/>
          </a:p>
          <a:p>
            <a:r>
              <a:rPr lang="en-US" sz="2800" smtClean="0"/>
              <a:t>We use the preterite to describe a particular or specific event.</a:t>
            </a:r>
          </a:p>
          <a:p>
            <a:pPr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The imperfect is used to describe </a:t>
            </a:r>
            <a:r>
              <a:rPr lang="en-US" b="1" u="sng" smtClean="0"/>
              <a:t>specific circumstances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Time</a:t>
            </a:r>
          </a:p>
          <a:p>
            <a:pPr lvl="2"/>
            <a:r>
              <a:rPr lang="es-ES_tradnl" smtClean="0"/>
              <a:t>Era el diez de abril.</a:t>
            </a:r>
          </a:p>
          <a:p>
            <a:pPr lvl="2"/>
            <a:r>
              <a:rPr lang="es-ES_tradnl" smtClean="0"/>
              <a:t>Eran las ocho de la noche.</a:t>
            </a:r>
            <a:endParaRPr lang="en-US" smtClean="0"/>
          </a:p>
          <a:p>
            <a:pPr lvl="1"/>
            <a:r>
              <a:rPr lang="en-US" smtClean="0"/>
              <a:t>Weather</a:t>
            </a:r>
          </a:p>
          <a:p>
            <a:pPr lvl="2"/>
            <a:r>
              <a:rPr lang="es-ES_tradnl" smtClean="0"/>
              <a:t>Hac</a:t>
            </a:r>
            <a:r>
              <a:rPr lang="es-ES_tradnl" altLang="ja-JP" smtClean="0">
                <a:cs typeface="HGPｺﾞｼｯｸE"/>
              </a:rPr>
              <a:t>ía mal tiempo.</a:t>
            </a:r>
          </a:p>
          <a:p>
            <a:pPr lvl="2"/>
            <a:r>
              <a:rPr lang="es-ES_tradnl" altLang="ja-JP" smtClean="0">
                <a:cs typeface="HGPｺﾞｼｯｸE"/>
              </a:rPr>
              <a:t>Llovía.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1"/>
            <a:r>
              <a:rPr lang="en-US" smtClean="0"/>
              <a:t>Location</a:t>
            </a:r>
          </a:p>
          <a:p>
            <a:pPr lvl="2"/>
            <a:r>
              <a:rPr lang="es-ES_tradnl" smtClean="0"/>
              <a:t>Yo iba por la Avenida Libertad.</a:t>
            </a:r>
          </a:p>
          <a:p>
            <a:pPr lvl="2"/>
            <a:r>
              <a:rPr lang="es-ES_tradnl" smtClean="0"/>
              <a:t>Yo estaba en la escuela.</a:t>
            </a:r>
          </a:p>
          <a:p>
            <a:pPr lvl="1"/>
            <a:r>
              <a:rPr lang="en-US" smtClean="0"/>
              <a:t>Age</a:t>
            </a:r>
          </a:p>
          <a:p>
            <a:pPr lvl="2"/>
            <a:r>
              <a:rPr lang="es-ES_tradnl" smtClean="0"/>
              <a:t>El profesor</a:t>
            </a:r>
            <a:r>
              <a:rPr lang="en-US" smtClean="0"/>
              <a:t> </a:t>
            </a:r>
            <a:r>
              <a:rPr lang="es-ES_tradnl" smtClean="0"/>
              <a:t>ten</a:t>
            </a:r>
            <a:r>
              <a:rPr lang="es-ES_tradnl" altLang="ja-JP" smtClean="0">
                <a:cs typeface="HGPｺﾞｼｯｸE"/>
              </a:rPr>
              <a:t>ía entre treinta y treinta y cinco años.</a:t>
            </a:r>
          </a:p>
          <a:p>
            <a:pPr lvl="1"/>
            <a:r>
              <a:rPr lang="en-US" smtClean="0"/>
              <a:t>Physical Appearance</a:t>
            </a:r>
          </a:p>
          <a:p>
            <a:pPr lvl="2"/>
            <a:r>
              <a:rPr lang="es-ES_tradnl" smtClean="0"/>
              <a:t>Era un hombre alto.</a:t>
            </a:r>
          </a:p>
          <a:p>
            <a:pPr lvl="2"/>
            <a:r>
              <a:rPr lang="es-ES_tradnl" smtClean="0"/>
              <a:t>Llevaba un s</a:t>
            </a:r>
            <a:r>
              <a:rPr lang="es-ES_tradnl" altLang="ja-JP" smtClean="0">
                <a:cs typeface="HGPｺﾞｼｯｸE"/>
              </a:rPr>
              <a:t>úeter gris.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1"/>
            <a:r>
              <a:rPr lang="en-US" smtClean="0"/>
              <a:t>Emotional State</a:t>
            </a:r>
          </a:p>
          <a:p>
            <a:pPr lvl="2"/>
            <a:r>
              <a:rPr lang="es-ES_tradnl" smtClean="0"/>
              <a:t>Estaba nervioso.</a:t>
            </a:r>
            <a:endParaRPr lang="en-US" smtClean="0"/>
          </a:p>
          <a:p>
            <a:pPr lvl="1"/>
            <a:r>
              <a:rPr lang="en-US" smtClean="0"/>
              <a:t>Attitude</a:t>
            </a:r>
          </a:p>
          <a:p>
            <a:pPr lvl="2"/>
            <a:r>
              <a:rPr lang="es-ES_tradnl" altLang="ja-JP" smtClean="0">
                <a:cs typeface="HGPｺﾞｼｯｸE"/>
              </a:rPr>
              <a:t>Él quería aprender español.</a:t>
            </a:r>
          </a:p>
          <a:p>
            <a:pPr lvl="2"/>
            <a:r>
              <a:rPr lang="es-ES_tradnl" altLang="ja-JP" smtClean="0">
                <a:cs typeface="HGPｺﾞｼｯｸE"/>
              </a:rPr>
              <a:t>Ella tenía ganas de conocer México.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Note the past tense forms of </a:t>
            </a:r>
            <a:r>
              <a:rPr lang="en-US" b="1" smtClean="0"/>
              <a:t>hay</a:t>
            </a:r>
            <a:r>
              <a:rPr lang="en-US" smtClean="0"/>
              <a:t>:</a:t>
            </a:r>
          </a:p>
          <a:p>
            <a:pPr lvl="1"/>
            <a:r>
              <a:rPr lang="es-ES_tradnl" smtClean="0"/>
              <a:t>Hubo una fiesta.</a:t>
            </a:r>
            <a:endParaRPr lang="en-US" smtClean="0"/>
          </a:p>
          <a:p>
            <a:pPr lvl="1">
              <a:buFontTx/>
              <a:buNone/>
            </a:pPr>
            <a:r>
              <a:rPr lang="en-US" smtClean="0"/>
              <a:t>	</a:t>
            </a:r>
            <a:r>
              <a:rPr lang="en-US" i="1" smtClean="0"/>
              <a:t>There was a party.  </a:t>
            </a:r>
            <a:r>
              <a:rPr lang="en-US" smtClean="0"/>
              <a:t>(specific action)</a:t>
            </a:r>
          </a:p>
          <a:p>
            <a:pPr lvl="1"/>
            <a:r>
              <a:rPr lang="es-ES_tradnl" smtClean="0"/>
              <a:t>Hab</a:t>
            </a:r>
            <a:r>
              <a:rPr lang="es-ES_tradnl" altLang="ja-JP" smtClean="0">
                <a:cs typeface="HGPｺﾞｼｯｸE"/>
              </a:rPr>
              <a:t>ía muchas personas.</a:t>
            </a:r>
            <a:endParaRPr lang="en-US" altLang="ja-JP" smtClean="0">
              <a:cs typeface="HGPｺﾞｼｯｸE"/>
            </a:endParaRPr>
          </a:p>
          <a:p>
            <a:pPr lvl="1">
              <a:buFontTx/>
              <a:buNone/>
            </a:pPr>
            <a:r>
              <a:rPr lang="en-US" smtClean="0"/>
              <a:t>	</a:t>
            </a:r>
            <a:r>
              <a:rPr lang="en-US" i="1" smtClean="0"/>
              <a:t>There were many people.</a:t>
            </a:r>
            <a:r>
              <a:rPr lang="en-US" smtClean="0"/>
              <a:t> (circumstance)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800" smtClean="0"/>
              <a:t>When we speak in the past, it’s either a continuous or isolated action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We use the 		       to describe ongoing actions (actions/events that were in progress during a certain period of time)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We use the		     to describe isolated actions (actions which occurred at a specific moment in time)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971800" y="2514600"/>
            <a:ext cx="178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/>
              <a:t>imperfect</a:t>
            </a:r>
            <a:endParaRPr lang="en-US" sz="320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895600" y="38862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/>
              <a:t>preterite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  <p:bldP spid="23556" grpId="0"/>
      <p:bldP spid="235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828800"/>
            <a:ext cx="7772400" cy="4267200"/>
          </a:xfrm>
        </p:spPr>
        <p:txBody>
          <a:bodyPr/>
          <a:lstStyle/>
          <a:p>
            <a:r>
              <a:rPr lang="en-US" smtClean="0"/>
              <a:t>Translate the following sentences:</a:t>
            </a:r>
          </a:p>
          <a:p>
            <a:pPr lvl="1">
              <a:lnSpc>
                <a:spcPct val="130000"/>
              </a:lnSpc>
            </a:pPr>
            <a:r>
              <a:rPr lang="en-US" smtClean="0"/>
              <a:t>When I was a child, I didn’t speak Spanish.</a:t>
            </a:r>
          </a:p>
          <a:p>
            <a:pPr lvl="1">
              <a:lnSpc>
                <a:spcPct val="130000"/>
              </a:lnSpc>
            </a:pPr>
            <a:endParaRPr lang="en-US" smtClean="0"/>
          </a:p>
          <a:p>
            <a:pPr lvl="1">
              <a:lnSpc>
                <a:spcPct val="130000"/>
              </a:lnSpc>
            </a:pPr>
            <a:r>
              <a:rPr lang="en-US" smtClean="0"/>
              <a:t>Last night, I spoke Spanish with Ram</a:t>
            </a:r>
            <a:r>
              <a:rPr lang="en-US" altLang="ja-JP" smtClean="0">
                <a:cs typeface="HGPｺﾞｼｯｸE"/>
              </a:rPr>
              <a:t>ón.</a:t>
            </a:r>
          </a:p>
          <a:p>
            <a:pPr lvl="1">
              <a:lnSpc>
                <a:spcPct val="130000"/>
              </a:lnSpc>
            </a:pPr>
            <a:endParaRPr lang="en-US" altLang="ja-JP" smtClean="0">
              <a:cs typeface="HGPｺﾞｼｯｸE"/>
            </a:endParaRPr>
          </a:p>
          <a:p>
            <a:pPr lvl="1">
              <a:lnSpc>
                <a:spcPct val="130000"/>
              </a:lnSpc>
            </a:pPr>
            <a:r>
              <a:rPr lang="en-US" altLang="ja-JP" smtClean="0">
                <a:cs typeface="HGPｺﾞｼｯｸE"/>
              </a:rPr>
              <a:t>Julio had a CD player.</a:t>
            </a:r>
            <a:endParaRPr lang="en-US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24000" y="2895600"/>
            <a:ext cx="3208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Cuando era ni</a:t>
            </a:r>
            <a:r>
              <a:rPr lang="en-US" altLang="ja-JP" sz="2800" i="1"/>
              <a:t>ño/a,</a:t>
            </a:r>
            <a:endParaRPr lang="en-US" sz="3200" i="1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724400" y="2895600"/>
            <a:ext cx="3387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no hablaba espa</a:t>
            </a:r>
            <a:r>
              <a:rPr lang="en-US" altLang="ja-JP" sz="2800" i="1"/>
              <a:t>ñol.</a:t>
            </a:r>
            <a:endParaRPr lang="en-US" sz="2800" i="1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524000" y="4038600"/>
            <a:ext cx="6292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Anoche, yo habl</a:t>
            </a:r>
            <a:r>
              <a:rPr lang="en-US" altLang="ja-JP" sz="2800" i="1"/>
              <a:t>é español con Ramón.</a:t>
            </a:r>
            <a:endParaRPr lang="en-US" sz="2800" i="1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524000" y="5257800"/>
            <a:ext cx="4176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Julio ten</a:t>
            </a:r>
            <a:r>
              <a:rPr lang="en-US" altLang="ja-JP" sz="2800" i="1"/>
              <a:t>ía un tocadiscos.</a:t>
            </a:r>
            <a:endParaRPr lang="en-US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/>
      <p:bldP spid="24581" grpId="0"/>
      <p:bldP spid="24582" grpId="0"/>
      <p:bldP spid="245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smtClean="0"/>
              <a:t>Julio sold his CD player.</a:t>
            </a:r>
          </a:p>
          <a:p>
            <a:pPr lvl="1">
              <a:lnSpc>
                <a:spcPct val="150000"/>
              </a:lnSpc>
            </a:pPr>
            <a:endParaRPr lang="en-US" smtClean="0"/>
          </a:p>
          <a:p>
            <a:pPr lvl="1">
              <a:lnSpc>
                <a:spcPct val="150000"/>
              </a:lnSpc>
            </a:pPr>
            <a:r>
              <a:rPr lang="en-US" smtClean="0"/>
              <a:t>Anita was my best friend.</a:t>
            </a:r>
          </a:p>
          <a:p>
            <a:pPr lvl="1">
              <a:lnSpc>
                <a:spcPct val="150000"/>
              </a:lnSpc>
            </a:pPr>
            <a:endParaRPr lang="en-US" smtClean="0"/>
          </a:p>
          <a:p>
            <a:pPr lvl="1">
              <a:lnSpc>
                <a:spcPct val="150000"/>
              </a:lnSpc>
            </a:pPr>
            <a:r>
              <a:rPr lang="en-US" smtClean="0"/>
              <a:t>Anita left to live in M</a:t>
            </a:r>
            <a:r>
              <a:rPr lang="en-US" altLang="ja-JP" smtClean="0">
                <a:cs typeface="HGPｺﾞｼｯｸE"/>
              </a:rPr>
              <a:t>éxico.</a:t>
            </a:r>
            <a:endParaRPr lang="en-US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371600" y="2286000"/>
            <a:ext cx="4414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Julio vendi</a:t>
            </a:r>
            <a:r>
              <a:rPr lang="en-US" altLang="ja-JP" sz="2800" i="1"/>
              <a:t>ó su tocadiscos.</a:t>
            </a:r>
            <a:endParaRPr lang="en-US" sz="2800" i="1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295400" y="3581400"/>
            <a:ext cx="423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Anita era mi mejor amiga.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295400" y="4953000"/>
            <a:ext cx="4908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Anita se fue a vivir en M</a:t>
            </a:r>
            <a:r>
              <a:rPr lang="en-US" altLang="ja-JP" sz="2800" i="1"/>
              <a:t>éxico.</a:t>
            </a:r>
            <a:endParaRPr lang="en-US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nimBg="1"/>
      <p:bldP spid="25604" grpId="0"/>
      <p:bldP spid="25605" grpId="0"/>
      <p:bldP spid="256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828800"/>
            <a:ext cx="7696200" cy="4267200"/>
          </a:xfrm>
        </p:spPr>
        <p:txBody>
          <a:bodyPr/>
          <a:lstStyle/>
          <a:p>
            <a:pPr lvl="1">
              <a:lnSpc>
                <a:spcPct val="210000"/>
              </a:lnSpc>
            </a:pPr>
            <a:r>
              <a:rPr lang="en-US" smtClean="0"/>
              <a:t>In the summer we used to go to the beach.</a:t>
            </a:r>
          </a:p>
          <a:p>
            <a:pPr lvl="1">
              <a:lnSpc>
                <a:spcPct val="210000"/>
              </a:lnSpc>
            </a:pPr>
            <a:endParaRPr lang="en-US" smtClean="0"/>
          </a:p>
          <a:p>
            <a:pPr lvl="1">
              <a:lnSpc>
                <a:spcPct val="210000"/>
              </a:lnSpc>
            </a:pPr>
            <a:r>
              <a:rPr lang="en-US" smtClean="0"/>
              <a:t>Yesterday we didn’t go to the beach.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0" y="2590800"/>
            <a:ext cx="526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En el verano, </a:t>
            </a:r>
            <a:r>
              <a:rPr lang="en-US" altLang="ja-JP" sz="2800" i="1"/>
              <a:t>íbamos a la playa.</a:t>
            </a:r>
            <a:endParaRPr lang="en-US" sz="3200" i="1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524000" y="4495800"/>
            <a:ext cx="437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Ayer, no fuimos a la playa.</a:t>
            </a:r>
            <a:endParaRPr lang="en-US" sz="32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/>
      <p:bldP spid="266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u="sng" smtClean="0"/>
              <a:t>To Describe:			Use: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>A specific</a:t>
            </a:r>
          </a:p>
          <a:p>
            <a:pPr>
              <a:buFontTx/>
              <a:buNone/>
            </a:pPr>
            <a:r>
              <a:rPr lang="en-US" smtClean="0"/>
              <a:t>action or event			</a:t>
            </a:r>
          </a:p>
          <a:p>
            <a:pPr>
              <a:buFontTx/>
              <a:buNone/>
            </a:pPr>
            <a:r>
              <a:rPr lang="en-US" smtClean="0"/>
              <a:t>completed in the</a:t>
            </a:r>
          </a:p>
          <a:p>
            <a:pPr>
              <a:buFontTx/>
              <a:buNone/>
            </a:pPr>
            <a:r>
              <a:rPr lang="en-US" smtClean="0"/>
              <a:t>past.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Yo visit</a:t>
            </a:r>
            <a:r>
              <a:rPr lang="en-US" altLang="ja-JP" smtClean="0">
                <a:cs typeface="HGPｺﾞｼｯｸE"/>
              </a:rPr>
              <a:t>é Puerto Rico.</a:t>
            </a:r>
            <a:endParaRPr lang="en-US" u="sng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191000" y="2743200"/>
            <a:ext cx="1720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Preterite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nimBg="1"/>
      <p:bldP spid="276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u="sng" smtClean="0"/>
              <a:t>To Describe:			Use: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>The circumstances</a:t>
            </a:r>
          </a:p>
          <a:p>
            <a:pPr>
              <a:buFontTx/>
              <a:buNone/>
            </a:pPr>
            <a:r>
              <a:rPr lang="en-US" smtClean="0"/>
              <a:t>of a past action</a:t>
            </a:r>
          </a:p>
          <a:p>
            <a:pPr>
              <a:buFontTx/>
              <a:buNone/>
            </a:pPr>
            <a:r>
              <a:rPr lang="en-US" smtClean="0"/>
              <a:t>or event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Cuando ten</a:t>
            </a:r>
            <a:r>
              <a:rPr lang="en-US" altLang="ja-JP" smtClean="0">
                <a:cs typeface="HGPｺﾞｼｯｸE"/>
              </a:rPr>
              <a:t>ía 16 años…</a:t>
            </a:r>
            <a:endParaRPr lang="en-US" u="sng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267200" y="2667000"/>
            <a:ext cx="1878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Imperfect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nimBg="1"/>
      <p:bldP spid="286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371600"/>
          </a:xfrm>
        </p:spPr>
        <p:txBody>
          <a:bodyPr/>
          <a:lstStyle/>
          <a:p>
            <a:r>
              <a:rPr lang="en-US" u="sng" smtClean="0"/>
              <a:t>Uses of the Imperfect &amp; Preterite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305800" cy="4800600"/>
          </a:xfrm>
        </p:spPr>
        <p:txBody>
          <a:bodyPr/>
          <a:lstStyle/>
          <a:p>
            <a:r>
              <a:rPr lang="en-US" sz="2800" smtClean="0"/>
              <a:t>There are certain words that can help us decide:</a:t>
            </a:r>
          </a:p>
          <a:p>
            <a:pPr lvl="1"/>
            <a:r>
              <a:rPr lang="en-US" sz="2400" smtClean="0"/>
              <a:t>The imperfect is often used with expressions like:</a:t>
            </a:r>
          </a:p>
          <a:p>
            <a:pPr lvl="2"/>
            <a:r>
              <a:rPr lang="en-US" sz="2000" smtClean="0"/>
              <a:t>Siempre</a:t>
            </a:r>
          </a:p>
          <a:p>
            <a:pPr lvl="2">
              <a:buFontTx/>
              <a:buNone/>
            </a:pPr>
            <a:endParaRPr lang="en-US" sz="2000" smtClean="0"/>
          </a:p>
          <a:p>
            <a:pPr lvl="2"/>
            <a:r>
              <a:rPr lang="en-US" sz="2000" smtClean="0"/>
              <a:t>Los s</a:t>
            </a:r>
            <a:r>
              <a:rPr lang="en-US" altLang="ja-JP" sz="2000" smtClean="0">
                <a:cs typeface="HGPｺﾞｼｯｸE"/>
              </a:rPr>
              <a:t>ábados</a:t>
            </a:r>
          </a:p>
          <a:p>
            <a:pPr lvl="2">
              <a:buFontTx/>
              <a:buNone/>
            </a:pPr>
            <a:endParaRPr lang="en-US" altLang="ja-JP" sz="2000" smtClean="0">
              <a:cs typeface="HGPｺﾞｼｯｸE"/>
            </a:endParaRPr>
          </a:p>
          <a:p>
            <a:pPr lvl="2"/>
            <a:r>
              <a:rPr lang="en-US" altLang="ja-JP" sz="2000" smtClean="0">
                <a:cs typeface="HGPｺﾞｼｯｸE"/>
              </a:rPr>
              <a:t>Todos los días</a:t>
            </a:r>
          </a:p>
          <a:p>
            <a:pPr lvl="2">
              <a:buFontTx/>
              <a:buNone/>
            </a:pPr>
            <a:endParaRPr lang="en-US" altLang="ja-JP" sz="2000" smtClean="0">
              <a:cs typeface="HGPｺﾞｼｯｸE"/>
            </a:endParaRPr>
          </a:p>
          <a:p>
            <a:pPr lvl="2"/>
            <a:r>
              <a:rPr lang="en-US" altLang="ja-JP" sz="2000" smtClean="0">
                <a:cs typeface="HGPｺﾞｼｯｸE"/>
              </a:rPr>
              <a:t>A menudo</a:t>
            </a:r>
          </a:p>
          <a:p>
            <a:pPr lvl="2">
              <a:buFontTx/>
              <a:buNone/>
            </a:pPr>
            <a:endParaRPr lang="en-US" altLang="ja-JP" sz="2000" smtClean="0">
              <a:cs typeface="HGPｺﾞｼｯｸE"/>
            </a:endParaRPr>
          </a:p>
          <a:p>
            <a:pPr lvl="2">
              <a:buFontTx/>
              <a:buNone/>
            </a:pPr>
            <a:r>
              <a:rPr lang="en-US" altLang="ja-JP" sz="2000" smtClean="0">
                <a:cs typeface="HGPｺﾞｼｯｸE"/>
              </a:rPr>
              <a:t>**These all imply repetition</a:t>
            </a:r>
            <a:endParaRPr lang="en-US" sz="200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95800" y="2667000"/>
            <a:ext cx="1036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186C"/>
                </a:solidFill>
                <a:latin typeface="Trebuchet MS" pitchFamily="34" charset="0"/>
                <a:ea typeface="ヒラギノ角ゴ Pro W3" pitchFamily="1" charset="-128"/>
              </a:rPr>
              <a:t>Always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267200" y="3352800"/>
            <a:ext cx="166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186C"/>
                </a:solidFill>
                <a:latin typeface="Trebuchet MS" pitchFamily="34" charset="0"/>
                <a:ea typeface="ヒラギノ角ゴ Pro W3" pitchFamily="1" charset="-128"/>
              </a:rPr>
              <a:t>On Saturdays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343400" y="4114800"/>
            <a:ext cx="1284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186C"/>
                </a:solidFill>
                <a:latin typeface="Trebuchet MS" pitchFamily="34" charset="0"/>
                <a:ea typeface="ヒラギノ角ゴ Pro W3" pitchFamily="1" charset="-128"/>
              </a:rPr>
              <a:t>Everyday 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495800" y="4800600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186C"/>
                </a:solidFill>
                <a:latin typeface="Trebuchet MS" pitchFamily="34" charset="0"/>
                <a:ea typeface="ヒラギノ角ゴ Pro W3" pitchFamily="1" charset="-128"/>
              </a:rPr>
              <a:t>Often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/>
      <p:bldP spid="5125" grpId="0"/>
      <p:bldP spid="5126" grpId="0"/>
      <p:bldP spid="51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u="sng" smtClean="0"/>
              <a:t>To Describe:			Use: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>An ongoing past</a:t>
            </a:r>
          </a:p>
          <a:p>
            <a:pPr>
              <a:buFontTx/>
              <a:buNone/>
            </a:pPr>
            <a:r>
              <a:rPr lang="en-US" smtClean="0"/>
              <a:t>action or event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Mis primos viv</a:t>
            </a:r>
            <a:r>
              <a:rPr lang="en-US" altLang="ja-JP" smtClean="0">
                <a:cs typeface="HGPｺﾞｼｯｸE"/>
              </a:rPr>
              <a:t>ía en San Juan entonces.</a:t>
            </a:r>
            <a:endParaRPr lang="en-US" u="sng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343400" y="2590800"/>
            <a:ext cx="1878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Imperfect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u="sng" smtClean="0"/>
              <a:t>To Describe:			Use: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>A repeated past</a:t>
            </a:r>
          </a:p>
          <a:p>
            <a:pPr>
              <a:buFontTx/>
              <a:buNone/>
            </a:pPr>
            <a:r>
              <a:rPr lang="en-US" smtClean="0"/>
              <a:t>action or event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s-ES_tradnl" smtClean="0"/>
              <a:t>Ellos me invitaban todos los veranos.</a:t>
            </a:r>
            <a:endParaRPr lang="en-US" u="sng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191000" y="2514600"/>
            <a:ext cx="1878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Imperfect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  <p:bldP spid="307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/>
              <a:t>Uses of the Imperfect &amp; </a:t>
            </a:r>
            <a:r>
              <a:rPr lang="en-US" u="sng" dirty="0" err="1" smtClean="0"/>
              <a:t>Preterite</a:t>
            </a:r>
            <a:endParaRPr lang="en-US" u="sng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001000" cy="4724400"/>
          </a:xfrm>
        </p:spPr>
        <p:txBody>
          <a:bodyPr/>
          <a:lstStyle/>
          <a:p>
            <a:pPr lvl="1"/>
            <a:r>
              <a:rPr lang="en-US" sz="2400" smtClean="0"/>
              <a:t>The preterite is often used with expressions like:</a:t>
            </a:r>
          </a:p>
          <a:p>
            <a:pPr lvl="2"/>
            <a:r>
              <a:rPr lang="en-US" sz="2000" smtClean="0"/>
              <a:t>Una vez</a:t>
            </a:r>
          </a:p>
          <a:p>
            <a:pPr lvl="2">
              <a:buFontTx/>
              <a:buNone/>
            </a:pPr>
            <a:endParaRPr lang="en-US" sz="2000" smtClean="0"/>
          </a:p>
          <a:p>
            <a:pPr lvl="2"/>
            <a:r>
              <a:rPr lang="en-US" sz="2000" smtClean="0"/>
              <a:t>El s</a:t>
            </a:r>
            <a:r>
              <a:rPr lang="en-US" altLang="ja-JP" sz="2000" smtClean="0">
                <a:cs typeface="HGPｺﾞｼｯｸE"/>
              </a:rPr>
              <a:t>ábado pasado</a:t>
            </a:r>
          </a:p>
          <a:p>
            <a:pPr lvl="2">
              <a:buFontTx/>
              <a:buNone/>
            </a:pPr>
            <a:endParaRPr lang="en-US" altLang="ja-JP" sz="2000" smtClean="0">
              <a:cs typeface="HGPｺﾞｼｯｸE"/>
            </a:endParaRPr>
          </a:p>
          <a:p>
            <a:pPr lvl="2"/>
            <a:r>
              <a:rPr lang="en-US" altLang="ja-JP" sz="2000" smtClean="0">
                <a:cs typeface="HGPｺﾞｼｯｸE"/>
              </a:rPr>
              <a:t>Un día</a:t>
            </a:r>
          </a:p>
          <a:p>
            <a:pPr lvl="2">
              <a:buFontTx/>
              <a:buNone/>
            </a:pPr>
            <a:endParaRPr lang="en-US" altLang="ja-JP" sz="2000" smtClean="0">
              <a:cs typeface="HGPｺﾞｼｯｸE"/>
            </a:endParaRPr>
          </a:p>
          <a:p>
            <a:pPr lvl="2"/>
            <a:r>
              <a:rPr lang="en-US" altLang="ja-JP" sz="2000" smtClean="0">
                <a:cs typeface="HGPｺﾞｼｯｸE"/>
              </a:rPr>
              <a:t>Esta mañana</a:t>
            </a:r>
          </a:p>
          <a:p>
            <a:pPr lvl="2">
              <a:buFontTx/>
              <a:buNone/>
            </a:pPr>
            <a:endParaRPr lang="en-US" altLang="ja-JP" sz="2000" smtClean="0">
              <a:cs typeface="HGPｺﾞｼｯｸE"/>
            </a:endParaRPr>
          </a:p>
          <a:p>
            <a:pPr lvl="2"/>
            <a:r>
              <a:rPr lang="en-US" altLang="ja-JP" sz="2000" smtClean="0">
                <a:cs typeface="HGPｺﾞｼｯｸE"/>
              </a:rPr>
              <a:t>Anoche</a:t>
            </a:r>
          </a:p>
          <a:p>
            <a:pPr lvl="2">
              <a:buFontTx/>
              <a:buNone/>
            </a:pPr>
            <a:endParaRPr lang="en-US" altLang="ja-JP" sz="2000" smtClean="0">
              <a:cs typeface="HGPｺﾞｼｯｸE"/>
            </a:endParaRPr>
          </a:p>
          <a:p>
            <a:pPr lvl="2">
              <a:buFontTx/>
              <a:buNone/>
            </a:pPr>
            <a:r>
              <a:rPr lang="en-US" sz="2000" smtClean="0"/>
              <a:t>**These imply the event happened once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724400" y="2057400"/>
            <a:ext cx="1941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186C"/>
                </a:solidFill>
                <a:latin typeface="Trebuchet MS" pitchFamily="34" charset="0"/>
                <a:ea typeface="ヒラギノ角ゴ Pro W3" pitchFamily="1" charset="-128"/>
              </a:rPr>
              <a:t>Once, one time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724400" y="2743200"/>
            <a:ext cx="172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186C"/>
                </a:solidFill>
                <a:latin typeface="Trebuchet MS" pitchFamily="34" charset="0"/>
                <a:ea typeface="ヒラギノ角ゴ Pro W3" pitchFamily="1" charset="-128"/>
              </a:rPr>
              <a:t>Last Saturday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724400" y="3505200"/>
            <a:ext cx="1109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186C"/>
                </a:solidFill>
                <a:latin typeface="Trebuchet MS" pitchFamily="34" charset="0"/>
                <a:ea typeface="ヒラギノ角ゴ Pro W3" pitchFamily="1" charset="-128"/>
              </a:rPr>
              <a:t>One day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724400" y="4191000"/>
            <a:ext cx="164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186C"/>
                </a:solidFill>
                <a:latin typeface="Trebuchet MS" pitchFamily="34" charset="0"/>
                <a:ea typeface="ヒラギノ角ゴ Pro W3" pitchFamily="1" charset="-128"/>
              </a:rPr>
              <a:t>This morning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724400" y="4953000"/>
            <a:ext cx="1304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186C"/>
                </a:solidFill>
                <a:latin typeface="Trebuchet MS" pitchFamily="34" charset="0"/>
                <a:ea typeface="ヒラギノ角ゴ Pro W3" pitchFamily="1" charset="-128"/>
              </a:rPr>
              <a:t>Last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/>
      <p:bldP spid="6149" grpId="0"/>
      <p:bldP spid="6150" grpId="0"/>
      <p:bldP spid="6151" grpId="0"/>
      <p:bldP spid="6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9342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/>
              <a:t>Uses of the Imperfect &amp; </a:t>
            </a:r>
            <a:r>
              <a:rPr lang="en-US" u="sng" dirty="0" err="1"/>
              <a:t>Preterite</a:t>
            </a:r>
            <a:r>
              <a:rPr lang="en-US" u="sng" dirty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8001000" cy="4495800"/>
          </a:xfrm>
        </p:spPr>
        <p:txBody>
          <a:bodyPr/>
          <a:lstStyle/>
          <a:p>
            <a:r>
              <a:rPr lang="en-US" sz="2800" smtClean="0"/>
              <a:t>We say “used to” + verb a lot in English, to express something happened repeatedly in the past.  With this, we’d use the imperfect.</a:t>
            </a:r>
          </a:p>
          <a:p>
            <a:pPr>
              <a:buFontTx/>
              <a:buNone/>
            </a:pPr>
            <a:endParaRPr lang="en-US" sz="2800" smtClean="0"/>
          </a:p>
          <a:p>
            <a:pPr lvl="1"/>
            <a:r>
              <a:rPr lang="en-US" sz="2400" smtClean="0"/>
              <a:t>Ex: 	Carlos used to spend (pasar) the summer in 		Mexico.</a:t>
            </a:r>
          </a:p>
          <a:p>
            <a:pPr lvl="1">
              <a:buFontTx/>
              <a:buNone/>
            </a:pPr>
            <a:r>
              <a:rPr lang="en-US" sz="2400" smtClean="0"/>
              <a:t>			</a:t>
            </a:r>
            <a:r>
              <a:rPr lang="en-US" sz="2400" i="1" smtClean="0"/>
              <a:t>Carlos pasaba el verano en M</a:t>
            </a:r>
            <a:r>
              <a:rPr lang="en-US" altLang="ja-JP" sz="2400" i="1" smtClean="0">
                <a:cs typeface="HGPｺﾞｼｯｸE"/>
              </a:rPr>
              <a:t>éxico.</a:t>
            </a:r>
            <a:endParaRPr lang="en-US" altLang="ja-JP" sz="2400" smtClean="0">
              <a:cs typeface="HGPｺﾞｼｯｸE"/>
            </a:endParaRPr>
          </a:p>
          <a:p>
            <a:pPr lvl="1">
              <a:buFontTx/>
              <a:buNone/>
            </a:pPr>
            <a:endParaRPr lang="en-US" altLang="ja-JP" sz="2400" smtClean="0">
              <a:cs typeface="HGPｺﾞｼｯｸE"/>
            </a:endParaRPr>
          </a:p>
          <a:p>
            <a:pPr lvl="1">
              <a:buFontTx/>
              <a:buNone/>
            </a:pPr>
            <a:r>
              <a:rPr lang="en-US" altLang="ja-JP" sz="2400" smtClean="0">
                <a:cs typeface="HGPｺﾞｼｯｸE"/>
              </a:rPr>
              <a:t>			We used to play tennis.</a:t>
            </a:r>
          </a:p>
          <a:p>
            <a:pPr lvl="1">
              <a:buFontTx/>
              <a:buNone/>
            </a:pPr>
            <a:r>
              <a:rPr lang="en-US" altLang="ja-JP" sz="2400" smtClean="0">
                <a:cs typeface="HGPｺﾞｼｯｸE"/>
              </a:rPr>
              <a:t>			</a:t>
            </a:r>
            <a:r>
              <a:rPr lang="en-US" altLang="ja-JP" sz="2400" i="1" smtClean="0">
                <a:cs typeface="HGPｺﾞｼｯｸE"/>
              </a:rPr>
              <a:t>Jugábamos al tenis.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Uses of the pret. &amp; imperf.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The </a:t>
            </a:r>
            <a:r>
              <a:rPr lang="en-US" b="1" u="sng" smtClean="0"/>
              <a:t>preterite</a:t>
            </a:r>
            <a:r>
              <a:rPr lang="en-US" smtClean="0"/>
              <a:t> is used to describe a well-defined action or event which happened at a specific point in time.</a:t>
            </a:r>
          </a:p>
          <a:p>
            <a:endParaRPr lang="en-US" smtClean="0"/>
          </a:p>
          <a:p>
            <a:r>
              <a:rPr lang="en-US" smtClean="0"/>
              <a:t>The </a:t>
            </a:r>
            <a:r>
              <a:rPr lang="en-US" b="1" u="sng" smtClean="0"/>
              <a:t>imperfect</a:t>
            </a:r>
            <a:r>
              <a:rPr lang="en-US" smtClean="0"/>
              <a:t> is used to describe ongoing actions or events. In English, we say “was (were) +…ing”.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Uses of the pret. &amp; imperf.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981200"/>
            <a:ext cx="8763000" cy="4038600"/>
          </a:xfrm>
        </p:spPr>
        <p:txBody>
          <a:bodyPr/>
          <a:lstStyle/>
          <a:p>
            <a:r>
              <a:rPr lang="en-US" smtClean="0"/>
              <a:t>Examples:</a:t>
            </a:r>
          </a:p>
          <a:p>
            <a:pPr algn="ctr">
              <a:buFontTx/>
              <a:buNone/>
            </a:pPr>
            <a:r>
              <a:rPr lang="en-US" smtClean="0"/>
              <a:t>Cuando Carlos llam</a:t>
            </a:r>
            <a:r>
              <a:rPr lang="en-US" altLang="ja-JP" smtClean="0">
                <a:cs typeface="HGPｺﾞｼｯｸE"/>
              </a:rPr>
              <a:t>ó…</a:t>
            </a:r>
          </a:p>
          <a:p>
            <a:pPr algn="ctr">
              <a:buFontTx/>
              <a:buNone/>
            </a:pPr>
            <a:endParaRPr lang="en-US" altLang="ja-JP" smtClean="0">
              <a:cs typeface="HGPｺﾞｼｯｸE"/>
            </a:endParaRPr>
          </a:p>
          <a:p>
            <a:pPr algn="ctr">
              <a:buFontTx/>
              <a:buNone/>
            </a:pPr>
            <a:endParaRPr lang="en-US" altLang="ja-JP" smtClean="0">
              <a:cs typeface="HGPｺﾞｼｯｸE"/>
            </a:endParaRPr>
          </a:p>
          <a:p>
            <a:pPr algn="ctr">
              <a:buFontTx/>
              <a:buNone/>
            </a:pPr>
            <a:endParaRPr lang="en-US" altLang="ja-JP" smtClean="0">
              <a:cs typeface="HGPｺﾞｼｯｸE"/>
            </a:endParaRPr>
          </a:p>
          <a:p>
            <a:pPr algn="ctr">
              <a:buFontTx/>
              <a:buNone/>
            </a:pPr>
            <a:r>
              <a:rPr lang="en-US" altLang="ja-JP" smtClean="0">
                <a:cs typeface="HGPｺﾞｼｯｸE"/>
              </a:rPr>
              <a:t>…yo estudiaba.</a:t>
            </a:r>
            <a:endParaRPr lang="en-US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572000" y="3124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3505200" y="4419600"/>
            <a:ext cx="2362200" cy="317500"/>
          </a:xfrm>
          <a:custGeom>
            <a:avLst/>
            <a:gdLst>
              <a:gd name="T0" fmla="*/ 0 w 1488"/>
              <a:gd name="T1" fmla="*/ 200 h 200"/>
              <a:gd name="T2" fmla="*/ 240 w 1488"/>
              <a:gd name="T3" fmla="*/ 8 h 200"/>
              <a:gd name="T4" fmla="*/ 480 w 1488"/>
              <a:gd name="T5" fmla="*/ 152 h 200"/>
              <a:gd name="T6" fmla="*/ 672 w 1488"/>
              <a:gd name="T7" fmla="*/ 8 h 200"/>
              <a:gd name="T8" fmla="*/ 912 w 1488"/>
              <a:gd name="T9" fmla="*/ 152 h 200"/>
              <a:gd name="T10" fmla="*/ 1104 w 1488"/>
              <a:gd name="T11" fmla="*/ 8 h 200"/>
              <a:gd name="T12" fmla="*/ 1344 w 1488"/>
              <a:gd name="T13" fmla="*/ 152 h 200"/>
              <a:gd name="T14" fmla="*/ 1488 w 1488"/>
              <a:gd name="T15" fmla="*/ 104 h 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88"/>
              <a:gd name="T25" fmla="*/ 0 h 200"/>
              <a:gd name="T26" fmla="*/ 1488 w 1488"/>
              <a:gd name="T27" fmla="*/ 200 h 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88" h="200">
                <a:moveTo>
                  <a:pt x="0" y="200"/>
                </a:moveTo>
                <a:cubicBezTo>
                  <a:pt x="80" y="108"/>
                  <a:pt x="160" y="16"/>
                  <a:pt x="240" y="8"/>
                </a:cubicBezTo>
                <a:cubicBezTo>
                  <a:pt x="320" y="0"/>
                  <a:pt x="408" y="152"/>
                  <a:pt x="480" y="152"/>
                </a:cubicBezTo>
                <a:cubicBezTo>
                  <a:pt x="552" y="152"/>
                  <a:pt x="600" y="8"/>
                  <a:pt x="672" y="8"/>
                </a:cubicBezTo>
                <a:cubicBezTo>
                  <a:pt x="744" y="8"/>
                  <a:pt x="840" y="152"/>
                  <a:pt x="912" y="152"/>
                </a:cubicBezTo>
                <a:cubicBezTo>
                  <a:pt x="984" y="152"/>
                  <a:pt x="1032" y="8"/>
                  <a:pt x="1104" y="8"/>
                </a:cubicBezTo>
                <a:cubicBezTo>
                  <a:pt x="1176" y="8"/>
                  <a:pt x="1280" y="136"/>
                  <a:pt x="1344" y="152"/>
                </a:cubicBezTo>
                <a:cubicBezTo>
                  <a:pt x="1408" y="168"/>
                  <a:pt x="1448" y="136"/>
                  <a:pt x="1488" y="10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/>
      <p:bldP spid="112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Uses of the pret. &amp; imperf.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Carmen lleg</a:t>
            </a:r>
            <a:r>
              <a:rPr lang="en-US" altLang="ja-JP" smtClean="0">
                <a:cs typeface="HGPｺﾞｼｯｸE"/>
              </a:rPr>
              <a:t>ó…</a:t>
            </a:r>
          </a:p>
          <a:p>
            <a:pPr algn="ctr">
              <a:buFontTx/>
              <a:buNone/>
            </a:pPr>
            <a:endParaRPr lang="en-US" altLang="ja-JP" smtClean="0">
              <a:cs typeface="HGPｺﾞｼｯｸE"/>
            </a:endParaRPr>
          </a:p>
          <a:p>
            <a:pPr algn="ctr">
              <a:buFontTx/>
              <a:buNone/>
            </a:pPr>
            <a:endParaRPr lang="en-US" altLang="ja-JP" smtClean="0">
              <a:cs typeface="HGPｺﾞｼｯｸE"/>
            </a:endParaRPr>
          </a:p>
          <a:p>
            <a:pPr algn="ctr">
              <a:buFontTx/>
              <a:buNone/>
            </a:pPr>
            <a:endParaRPr lang="en-US" altLang="ja-JP" smtClean="0">
              <a:cs typeface="HGPｺﾞｼｯｸE"/>
            </a:endParaRPr>
          </a:p>
          <a:p>
            <a:pPr algn="ctr">
              <a:buFontTx/>
              <a:buNone/>
            </a:pPr>
            <a:r>
              <a:rPr lang="en-US" altLang="ja-JP" smtClean="0">
                <a:cs typeface="HGPｺﾞｼｯｸE"/>
              </a:rPr>
              <a:t>…mientras nos desayunábamos.</a:t>
            </a:r>
            <a:endParaRPr lang="en-US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572000" y="2667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2819400" y="4114800"/>
            <a:ext cx="3657600" cy="241300"/>
          </a:xfrm>
          <a:custGeom>
            <a:avLst/>
            <a:gdLst>
              <a:gd name="T0" fmla="*/ 0 w 1488"/>
              <a:gd name="T1" fmla="*/ 200 h 200"/>
              <a:gd name="T2" fmla="*/ 240 w 1488"/>
              <a:gd name="T3" fmla="*/ 8 h 200"/>
              <a:gd name="T4" fmla="*/ 480 w 1488"/>
              <a:gd name="T5" fmla="*/ 152 h 200"/>
              <a:gd name="T6" fmla="*/ 672 w 1488"/>
              <a:gd name="T7" fmla="*/ 8 h 200"/>
              <a:gd name="T8" fmla="*/ 912 w 1488"/>
              <a:gd name="T9" fmla="*/ 152 h 200"/>
              <a:gd name="T10" fmla="*/ 1104 w 1488"/>
              <a:gd name="T11" fmla="*/ 8 h 200"/>
              <a:gd name="T12" fmla="*/ 1344 w 1488"/>
              <a:gd name="T13" fmla="*/ 152 h 200"/>
              <a:gd name="T14" fmla="*/ 1488 w 1488"/>
              <a:gd name="T15" fmla="*/ 104 h 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88"/>
              <a:gd name="T25" fmla="*/ 0 h 200"/>
              <a:gd name="T26" fmla="*/ 1488 w 1488"/>
              <a:gd name="T27" fmla="*/ 200 h 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88" h="200">
                <a:moveTo>
                  <a:pt x="0" y="200"/>
                </a:moveTo>
                <a:cubicBezTo>
                  <a:pt x="80" y="108"/>
                  <a:pt x="160" y="16"/>
                  <a:pt x="240" y="8"/>
                </a:cubicBezTo>
                <a:cubicBezTo>
                  <a:pt x="320" y="0"/>
                  <a:pt x="408" y="152"/>
                  <a:pt x="480" y="152"/>
                </a:cubicBezTo>
                <a:cubicBezTo>
                  <a:pt x="552" y="152"/>
                  <a:pt x="600" y="8"/>
                  <a:pt x="672" y="8"/>
                </a:cubicBezTo>
                <a:cubicBezTo>
                  <a:pt x="744" y="8"/>
                  <a:pt x="840" y="152"/>
                  <a:pt x="912" y="152"/>
                </a:cubicBezTo>
                <a:cubicBezTo>
                  <a:pt x="984" y="152"/>
                  <a:pt x="1032" y="8"/>
                  <a:pt x="1104" y="8"/>
                </a:cubicBezTo>
                <a:cubicBezTo>
                  <a:pt x="1176" y="8"/>
                  <a:pt x="1280" y="136"/>
                  <a:pt x="1344" y="152"/>
                </a:cubicBezTo>
                <a:cubicBezTo>
                  <a:pt x="1408" y="168"/>
                  <a:pt x="1448" y="136"/>
                  <a:pt x="1488" y="10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nimBg="1"/>
      <p:bldP spid="12292" grpId="0" animBg="1"/>
      <p:bldP spid="122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Uses of the pret. &amp; imperf.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mtClean="0"/>
              <a:t>Anita sac</a:t>
            </a:r>
            <a:r>
              <a:rPr lang="en-US" altLang="ja-JP" smtClean="0">
                <a:cs typeface="HGPｺﾞｼｯｸE"/>
              </a:rPr>
              <a:t>ó una foto…</a:t>
            </a:r>
          </a:p>
          <a:p>
            <a:pPr algn="ctr">
              <a:buFontTx/>
              <a:buNone/>
            </a:pPr>
            <a:endParaRPr lang="en-US" altLang="ja-JP" smtClean="0">
              <a:cs typeface="HGPｺﾞｼｯｸE"/>
            </a:endParaRPr>
          </a:p>
          <a:p>
            <a:pPr algn="ctr">
              <a:buFontTx/>
              <a:buNone/>
            </a:pPr>
            <a:endParaRPr lang="en-US" altLang="ja-JP" smtClean="0">
              <a:cs typeface="HGPｺﾞｼｯｸE"/>
            </a:endParaRPr>
          </a:p>
          <a:p>
            <a:pPr algn="ctr">
              <a:buFontTx/>
              <a:buNone/>
            </a:pPr>
            <a:endParaRPr lang="en-US" altLang="ja-JP" smtClean="0">
              <a:cs typeface="HGPｺﾞｼｯｸE"/>
            </a:endParaRPr>
          </a:p>
          <a:p>
            <a:pPr algn="ctr">
              <a:buFontTx/>
              <a:buNone/>
            </a:pPr>
            <a:r>
              <a:rPr lang="en-US" altLang="ja-JP" smtClean="0">
                <a:cs typeface="HGPｺﾞｼｯｸE"/>
              </a:rPr>
              <a:t>…de unos niños que jugaban al fútbol.</a:t>
            </a:r>
            <a:endParaRPr lang="en-US" smtClean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572000" y="21336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971800" y="3505200"/>
            <a:ext cx="3429000" cy="317500"/>
          </a:xfrm>
          <a:custGeom>
            <a:avLst/>
            <a:gdLst>
              <a:gd name="T0" fmla="*/ 0 w 1488"/>
              <a:gd name="T1" fmla="*/ 200 h 200"/>
              <a:gd name="T2" fmla="*/ 240 w 1488"/>
              <a:gd name="T3" fmla="*/ 8 h 200"/>
              <a:gd name="T4" fmla="*/ 480 w 1488"/>
              <a:gd name="T5" fmla="*/ 152 h 200"/>
              <a:gd name="T6" fmla="*/ 672 w 1488"/>
              <a:gd name="T7" fmla="*/ 8 h 200"/>
              <a:gd name="T8" fmla="*/ 912 w 1488"/>
              <a:gd name="T9" fmla="*/ 152 h 200"/>
              <a:gd name="T10" fmla="*/ 1104 w 1488"/>
              <a:gd name="T11" fmla="*/ 8 h 200"/>
              <a:gd name="T12" fmla="*/ 1344 w 1488"/>
              <a:gd name="T13" fmla="*/ 152 h 200"/>
              <a:gd name="T14" fmla="*/ 1488 w 1488"/>
              <a:gd name="T15" fmla="*/ 104 h 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88"/>
              <a:gd name="T25" fmla="*/ 0 h 200"/>
              <a:gd name="T26" fmla="*/ 1488 w 1488"/>
              <a:gd name="T27" fmla="*/ 200 h 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88" h="200">
                <a:moveTo>
                  <a:pt x="0" y="200"/>
                </a:moveTo>
                <a:cubicBezTo>
                  <a:pt x="80" y="108"/>
                  <a:pt x="160" y="16"/>
                  <a:pt x="240" y="8"/>
                </a:cubicBezTo>
                <a:cubicBezTo>
                  <a:pt x="320" y="0"/>
                  <a:pt x="408" y="152"/>
                  <a:pt x="480" y="152"/>
                </a:cubicBezTo>
                <a:cubicBezTo>
                  <a:pt x="552" y="152"/>
                  <a:pt x="600" y="8"/>
                  <a:pt x="672" y="8"/>
                </a:cubicBezTo>
                <a:cubicBezTo>
                  <a:pt x="744" y="8"/>
                  <a:pt x="840" y="152"/>
                  <a:pt x="912" y="152"/>
                </a:cubicBezTo>
                <a:cubicBezTo>
                  <a:pt x="984" y="152"/>
                  <a:pt x="1032" y="8"/>
                  <a:pt x="1104" y="8"/>
                </a:cubicBezTo>
                <a:cubicBezTo>
                  <a:pt x="1176" y="8"/>
                  <a:pt x="1280" y="136"/>
                  <a:pt x="1344" y="152"/>
                </a:cubicBezTo>
                <a:cubicBezTo>
                  <a:pt x="1408" y="168"/>
                  <a:pt x="1448" y="136"/>
                  <a:pt x="1488" y="10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nimBg="1"/>
      <p:bldP spid="13316" grpId="0" animBg="1"/>
      <p:bldP spid="133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u="sng" smtClean="0"/>
              <a:t>Preterite vs. Imperfect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The preterite is used to describe </a:t>
            </a:r>
            <a:r>
              <a:rPr lang="en-US" b="1" u="sng" smtClean="0"/>
              <a:t>actions</a:t>
            </a:r>
            <a:r>
              <a:rPr lang="en-US" smtClean="0"/>
              <a:t> in the past.  </a:t>
            </a:r>
          </a:p>
          <a:p>
            <a:pPr lvl="1">
              <a:lnSpc>
                <a:spcPct val="140000"/>
              </a:lnSpc>
            </a:pPr>
            <a:r>
              <a:rPr lang="es-ES_tradnl" smtClean="0"/>
              <a:t>El a</a:t>
            </a:r>
            <a:r>
              <a:rPr lang="es-ES_tradnl" altLang="ja-JP" smtClean="0">
                <a:cs typeface="HGPｺﾞｼｯｸE"/>
              </a:rPr>
              <a:t>ño pasado mi hermano visitó México.</a:t>
            </a:r>
          </a:p>
          <a:p>
            <a:pPr lvl="1">
              <a:lnSpc>
                <a:spcPct val="140000"/>
              </a:lnSpc>
            </a:pPr>
            <a:r>
              <a:rPr lang="es-ES_tradnl" altLang="ja-JP" smtClean="0">
                <a:cs typeface="HGPｺﾞｼｯｸE"/>
              </a:rPr>
              <a:t>Vi una escuela grande.</a:t>
            </a:r>
          </a:p>
          <a:p>
            <a:pPr lvl="1">
              <a:lnSpc>
                <a:spcPct val="140000"/>
              </a:lnSpc>
            </a:pPr>
            <a:r>
              <a:rPr lang="es-ES_tradnl" altLang="ja-JP" smtClean="0">
                <a:cs typeface="HGPｺﾞｼｯｸE"/>
              </a:rPr>
              <a:t>Vi la escuela muy bien.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</TotalTime>
  <Words>606</Words>
  <Application>Microsoft Office PowerPoint</Application>
  <PresentationFormat>On-screen Show (4:3)</PresentationFormat>
  <Paragraphs>170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ＭＳ Ｐゴシック</vt:lpstr>
      <vt:lpstr>Tw Cen MT</vt:lpstr>
      <vt:lpstr>Wingdings</vt:lpstr>
      <vt:lpstr>Wingdings 2</vt:lpstr>
      <vt:lpstr>Calibri</vt:lpstr>
      <vt:lpstr>HGPｺﾞｼｯｸE</vt:lpstr>
      <vt:lpstr>Trebuchet MS</vt:lpstr>
      <vt:lpstr>ヒラギノ角ゴ Pro W3</vt:lpstr>
      <vt:lpstr>Median</vt:lpstr>
      <vt:lpstr>Uses of the Imperfect &amp; Preterite</vt:lpstr>
      <vt:lpstr>Uses of the Imperfect &amp; Preterite</vt:lpstr>
      <vt:lpstr>Uses of the Imperfect &amp; Preterite</vt:lpstr>
      <vt:lpstr>Uses of the Imperfect &amp; Preterite </vt:lpstr>
      <vt:lpstr>Uses of the pret. &amp; imperf.</vt:lpstr>
      <vt:lpstr>Uses of the pret. &amp; imperf.</vt:lpstr>
      <vt:lpstr>Uses of the pret. &amp; imperf.</vt:lpstr>
      <vt:lpstr>Uses of the pret. &amp; imperf.</vt:lpstr>
      <vt:lpstr>Preterite vs. Imperfect</vt:lpstr>
      <vt:lpstr>Preterite vs. Imperfect</vt:lpstr>
      <vt:lpstr>Preterite vs. Imperfect</vt:lpstr>
      <vt:lpstr>Preterite vs. Imperfect </vt:lpstr>
      <vt:lpstr>Preterite vs. Imperfect</vt:lpstr>
      <vt:lpstr>Preterite vs. Imperfect</vt:lpstr>
      <vt:lpstr>Preterite vs. Imperfect</vt:lpstr>
      <vt:lpstr>Preterite vs. Imperfect</vt:lpstr>
      <vt:lpstr>Preterite vs. Imperfect</vt:lpstr>
      <vt:lpstr>Preterite vs. Imperfect</vt:lpstr>
      <vt:lpstr>Preterite vs. Imperfect</vt:lpstr>
      <vt:lpstr>Preterite vs. Imperfect</vt:lpstr>
      <vt:lpstr>Preterite vs. Imperfect</vt:lpstr>
    </vt:vector>
  </TitlesOfParts>
  <Company>Sara Lynch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Lynch</dc:creator>
  <cp:lastModifiedBy>Greg Moran</cp:lastModifiedBy>
  <cp:revision>3</cp:revision>
  <dcterms:created xsi:type="dcterms:W3CDTF">2010-10-21T12:45:29Z</dcterms:created>
  <dcterms:modified xsi:type="dcterms:W3CDTF">2012-01-07T23:35:25Z</dcterms:modified>
</cp:coreProperties>
</file>