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7" r:id="rId14"/>
    <p:sldId id="270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0808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64" y="-78"/>
      </p:cViewPr>
      <p:guideLst>
        <p:guide orient="horz" pos="196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107950" y="107950"/>
            <a:ext cx="8928100" cy="6642100"/>
            <a:chOff x="68" y="68"/>
            <a:chExt cx="5624" cy="4184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151" y="140"/>
              <a:ext cx="5469" cy="405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ltGray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white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1A097E-7667-4F4D-A701-66B9632C6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F0080-CF6A-48BA-9FCB-EFF716428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FE2D6-1757-49D0-A251-400642DBE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49E7EC-8794-4065-9470-FBF58DB9D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198F0-C790-4473-ADD1-B8611925AA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41665-D1F5-4A64-9FDB-8CC2B1083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BA13-DDB1-4C2A-B7C4-6DC090993D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7404-6B5F-48FA-BFFC-160F59D15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9CE42-FFB3-4A8B-AA8B-C5D75961F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39605-E684-4BB2-B3AB-EAD1FD339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86575-528B-4127-B839-3CFA16F9D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0E315-45B8-4C42-BD28-BDD75F22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107950" y="107950"/>
            <a:ext cx="8928100" cy="6642100"/>
            <a:chOff x="68" y="68"/>
            <a:chExt cx="5624" cy="4184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151" y="140"/>
              <a:ext cx="5469" cy="405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ltGray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white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E13F8D-3000-4730-8C72-CB47826D98C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cover dir="d"/>
    <p:sndAc>
      <p:stSnd>
        <p:snd r:embed="rId14" name="chimes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427C-5C91-4EA4-A6B5-4D67A03B1F4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98575" y="2362200"/>
            <a:ext cx="6573838" cy="2105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6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Los sustantivos</a:t>
            </a:r>
          </a:p>
          <a:p>
            <a:pPr algn="ctr"/>
            <a:r>
              <a:rPr lang="en-US" sz="6600" b="1">
                <a:effectLst>
                  <a:outerShdw blurRad="38100" dist="38100" dir="2700000" algn="tl">
                    <a:srgbClr val="000000"/>
                  </a:outerShdw>
                </a:effectLst>
              </a:rPr>
              <a:t>en español</a:t>
            </a: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F6F8-CDD5-4BC8-8374-73D35C48A720}" type="slidenum">
              <a:rPr lang="en-US"/>
              <a:pPr/>
              <a:t>10</a:t>
            </a:fld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92238" y="517525"/>
            <a:ext cx="6392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</a:rPr>
              <a:t>Los Sustantivos </a:t>
            </a:r>
            <a:r>
              <a:rPr lang="en-US" sz="4000" b="1" i="1" u="sng">
                <a:solidFill>
                  <a:schemeClr val="tx2"/>
                </a:solidFill>
              </a:rPr>
              <a:t>Plurales</a:t>
            </a:r>
            <a:r>
              <a:rPr lang="en-US" sz="4000" b="1">
                <a:solidFill>
                  <a:schemeClr val="tx2"/>
                </a:solidFill>
              </a:rPr>
              <a:t>:</a:t>
            </a:r>
          </a:p>
        </p:txBody>
      </p:sp>
      <p:grpSp>
        <p:nvGrpSpPr>
          <p:cNvPr id="15419" name="Group 59"/>
          <p:cNvGrpSpPr>
            <a:grpSpLocks/>
          </p:cNvGrpSpPr>
          <p:nvPr/>
        </p:nvGrpSpPr>
        <p:grpSpPr bwMode="auto">
          <a:xfrm>
            <a:off x="534988" y="5410200"/>
            <a:ext cx="1376362" cy="904875"/>
            <a:chOff x="337" y="3408"/>
            <a:chExt cx="867" cy="570"/>
          </a:xfrm>
        </p:grpSpPr>
        <p:pic>
          <p:nvPicPr>
            <p:cNvPr id="15365" name="Picture 5" descr="c:\Office2000\Clipart\Pub60Cor\hh00623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7" y="3408"/>
              <a:ext cx="675" cy="378"/>
            </a:xfrm>
            <a:prstGeom prst="rect">
              <a:avLst/>
            </a:prstGeom>
            <a:noFill/>
          </p:spPr>
        </p:pic>
        <p:pic>
          <p:nvPicPr>
            <p:cNvPr id="15366" name="Picture 6" descr="c:\Office2000\Clipart\Pub60Cor\hh00623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3504"/>
              <a:ext cx="676" cy="378"/>
            </a:xfrm>
            <a:prstGeom prst="rect">
              <a:avLst/>
            </a:prstGeom>
            <a:noFill/>
          </p:spPr>
        </p:pic>
        <p:pic>
          <p:nvPicPr>
            <p:cNvPr id="15367" name="Picture 7" descr="c:\Office2000\Clipart\Pub60Cor\hh00623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3600"/>
              <a:ext cx="676" cy="378"/>
            </a:xfrm>
            <a:prstGeom prst="rect">
              <a:avLst/>
            </a:prstGeom>
            <a:noFill/>
          </p:spPr>
        </p:pic>
      </p:grpSp>
      <p:grpSp>
        <p:nvGrpSpPr>
          <p:cNvPr id="15420" name="Group 60"/>
          <p:cNvGrpSpPr>
            <a:grpSpLocks/>
          </p:cNvGrpSpPr>
          <p:nvPr/>
        </p:nvGrpSpPr>
        <p:grpSpPr bwMode="auto">
          <a:xfrm>
            <a:off x="7629525" y="5181600"/>
            <a:ext cx="922338" cy="1109663"/>
            <a:chOff x="4806" y="3264"/>
            <a:chExt cx="581" cy="699"/>
          </a:xfrm>
        </p:grpSpPr>
        <p:grpSp>
          <p:nvGrpSpPr>
            <p:cNvPr id="15368" name="Group 8"/>
            <p:cNvGrpSpPr>
              <a:grpSpLocks/>
            </p:cNvGrpSpPr>
            <p:nvPr/>
          </p:nvGrpSpPr>
          <p:grpSpPr bwMode="auto">
            <a:xfrm>
              <a:off x="4806" y="3264"/>
              <a:ext cx="389" cy="507"/>
              <a:chOff x="930" y="2391"/>
              <a:chExt cx="948" cy="1236"/>
            </a:xfrm>
          </p:grpSpPr>
          <p:sp>
            <p:nvSpPr>
              <p:cNvPr id="15369" name="Rectangle 9"/>
              <p:cNvSpPr>
                <a:spLocks noChangeArrowheads="1"/>
              </p:cNvSpPr>
              <p:nvPr/>
            </p:nvSpPr>
            <p:spPr bwMode="auto">
              <a:xfrm>
                <a:off x="930" y="2391"/>
                <a:ext cx="948" cy="1236"/>
              </a:xfrm>
              <a:prstGeom prst="rect">
                <a:avLst/>
              </a:prstGeom>
              <a:solidFill>
                <a:srgbClr val="FFE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Rectangle 10"/>
              <p:cNvSpPr>
                <a:spLocks noChangeArrowheads="1"/>
              </p:cNvSpPr>
              <p:nvPr/>
            </p:nvSpPr>
            <p:spPr bwMode="auto">
              <a:xfrm>
                <a:off x="972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Rectangle 11"/>
              <p:cNvSpPr>
                <a:spLocks noChangeArrowheads="1"/>
              </p:cNvSpPr>
              <p:nvPr/>
            </p:nvSpPr>
            <p:spPr bwMode="auto">
              <a:xfrm>
                <a:off x="1260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Rectangle 12"/>
              <p:cNvSpPr>
                <a:spLocks noChangeArrowheads="1"/>
              </p:cNvSpPr>
              <p:nvPr/>
            </p:nvSpPr>
            <p:spPr bwMode="auto">
              <a:xfrm>
                <a:off x="1548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Rectangle 13"/>
              <p:cNvSpPr>
                <a:spLocks noChangeArrowheads="1"/>
              </p:cNvSpPr>
              <p:nvPr/>
            </p:nvSpPr>
            <p:spPr bwMode="auto">
              <a:xfrm>
                <a:off x="972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Rectangle 14"/>
              <p:cNvSpPr>
                <a:spLocks noChangeArrowheads="1"/>
              </p:cNvSpPr>
              <p:nvPr/>
            </p:nvSpPr>
            <p:spPr bwMode="auto">
              <a:xfrm>
                <a:off x="1260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Rectangle 15"/>
              <p:cNvSpPr>
                <a:spLocks noChangeArrowheads="1"/>
              </p:cNvSpPr>
              <p:nvPr/>
            </p:nvSpPr>
            <p:spPr bwMode="auto">
              <a:xfrm>
                <a:off x="1548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Rectangle 16"/>
              <p:cNvSpPr>
                <a:spLocks noChangeArrowheads="1"/>
              </p:cNvSpPr>
              <p:nvPr/>
            </p:nvSpPr>
            <p:spPr bwMode="auto">
              <a:xfrm>
                <a:off x="972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Rectangle 17"/>
              <p:cNvSpPr>
                <a:spLocks noChangeArrowheads="1"/>
              </p:cNvSpPr>
              <p:nvPr/>
            </p:nvSpPr>
            <p:spPr bwMode="auto">
              <a:xfrm>
                <a:off x="1260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Rectangle 18"/>
              <p:cNvSpPr>
                <a:spLocks noChangeArrowheads="1"/>
              </p:cNvSpPr>
              <p:nvPr/>
            </p:nvSpPr>
            <p:spPr bwMode="auto">
              <a:xfrm>
                <a:off x="972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Rectangle 19"/>
              <p:cNvSpPr>
                <a:spLocks noChangeArrowheads="1"/>
              </p:cNvSpPr>
              <p:nvPr/>
            </p:nvSpPr>
            <p:spPr bwMode="auto">
              <a:xfrm>
                <a:off x="1548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Rectangle 20"/>
              <p:cNvSpPr>
                <a:spLocks noChangeArrowheads="1"/>
              </p:cNvSpPr>
              <p:nvPr/>
            </p:nvSpPr>
            <p:spPr bwMode="auto">
              <a:xfrm>
                <a:off x="1260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Rectangle 21"/>
              <p:cNvSpPr>
                <a:spLocks noChangeArrowheads="1"/>
              </p:cNvSpPr>
              <p:nvPr/>
            </p:nvSpPr>
            <p:spPr bwMode="auto">
              <a:xfrm>
                <a:off x="1548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 flipV="1">
                <a:off x="972" y="3011"/>
                <a:ext cx="85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975" y="3018"/>
                <a:ext cx="85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Freeform 24"/>
              <p:cNvSpPr>
                <a:spLocks/>
              </p:cNvSpPr>
              <p:nvPr/>
            </p:nvSpPr>
            <p:spPr bwMode="auto">
              <a:xfrm>
                <a:off x="1323" y="2969"/>
                <a:ext cx="159" cy="4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24"/>
                  </a:cxn>
                  <a:cxn ang="0">
                    <a:pos x="30" y="33"/>
                  </a:cxn>
                  <a:cxn ang="0">
                    <a:pos x="63" y="45"/>
                  </a:cxn>
                  <a:cxn ang="0">
                    <a:pos x="96" y="45"/>
                  </a:cxn>
                  <a:cxn ang="0">
                    <a:pos x="141" y="24"/>
                  </a:cxn>
                  <a:cxn ang="0">
                    <a:pos x="153" y="18"/>
                  </a:cxn>
                  <a:cxn ang="0">
                    <a:pos x="159" y="0"/>
                  </a:cxn>
                  <a:cxn ang="0">
                    <a:pos x="120" y="12"/>
                  </a:cxn>
                  <a:cxn ang="0">
                    <a:pos x="96" y="21"/>
                  </a:cxn>
                  <a:cxn ang="0">
                    <a:pos x="69" y="21"/>
                  </a:cxn>
                  <a:cxn ang="0">
                    <a:pos x="39" y="15"/>
                  </a:cxn>
                  <a:cxn ang="0">
                    <a:pos x="0" y="3"/>
                  </a:cxn>
                </a:cxnLst>
                <a:rect l="0" t="0" r="r" b="b"/>
                <a:pathLst>
                  <a:path w="159" h="45">
                    <a:moveTo>
                      <a:pt x="0" y="3"/>
                    </a:moveTo>
                    <a:lnTo>
                      <a:pt x="15" y="24"/>
                    </a:lnTo>
                    <a:lnTo>
                      <a:pt x="30" y="33"/>
                    </a:lnTo>
                    <a:lnTo>
                      <a:pt x="63" y="45"/>
                    </a:lnTo>
                    <a:lnTo>
                      <a:pt x="96" y="45"/>
                    </a:lnTo>
                    <a:lnTo>
                      <a:pt x="141" y="24"/>
                    </a:lnTo>
                    <a:lnTo>
                      <a:pt x="153" y="18"/>
                    </a:lnTo>
                    <a:lnTo>
                      <a:pt x="159" y="0"/>
                    </a:lnTo>
                    <a:lnTo>
                      <a:pt x="120" y="12"/>
                    </a:lnTo>
                    <a:lnTo>
                      <a:pt x="96" y="21"/>
                    </a:lnTo>
                    <a:lnTo>
                      <a:pt x="69" y="21"/>
                    </a:lnTo>
                    <a:lnTo>
                      <a:pt x="39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5" name="Group 25"/>
            <p:cNvGrpSpPr>
              <a:grpSpLocks/>
            </p:cNvGrpSpPr>
            <p:nvPr/>
          </p:nvGrpSpPr>
          <p:grpSpPr bwMode="auto">
            <a:xfrm>
              <a:off x="4902" y="3360"/>
              <a:ext cx="389" cy="507"/>
              <a:chOff x="930" y="2391"/>
              <a:chExt cx="948" cy="1236"/>
            </a:xfrm>
          </p:grpSpPr>
          <p:sp>
            <p:nvSpPr>
              <p:cNvPr id="15386" name="Rectangle 26"/>
              <p:cNvSpPr>
                <a:spLocks noChangeArrowheads="1"/>
              </p:cNvSpPr>
              <p:nvPr/>
            </p:nvSpPr>
            <p:spPr bwMode="auto">
              <a:xfrm>
                <a:off x="930" y="2391"/>
                <a:ext cx="948" cy="1236"/>
              </a:xfrm>
              <a:prstGeom prst="rect">
                <a:avLst/>
              </a:prstGeom>
              <a:solidFill>
                <a:srgbClr val="FFE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Rectangle 27"/>
              <p:cNvSpPr>
                <a:spLocks noChangeArrowheads="1"/>
              </p:cNvSpPr>
              <p:nvPr/>
            </p:nvSpPr>
            <p:spPr bwMode="auto">
              <a:xfrm>
                <a:off x="972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Rectangle 28"/>
              <p:cNvSpPr>
                <a:spLocks noChangeArrowheads="1"/>
              </p:cNvSpPr>
              <p:nvPr/>
            </p:nvSpPr>
            <p:spPr bwMode="auto">
              <a:xfrm>
                <a:off x="1260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9" name="Rectangle 29"/>
              <p:cNvSpPr>
                <a:spLocks noChangeArrowheads="1"/>
              </p:cNvSpPr>
              <p:nvPr/>
            </p:nvSpPr>
            <p:spPr bwMode="auto">
              <a:xfrm>
                <a:off x="1548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0" name="Rectangle 30"/>
              <p:cNvSpPr>
                <a:spLocks noChangeArrowheads="1"/>
              </p:cNvSpPr>
              <p:nvPr/>
            </p:nvSpPr>
            <p:spPr bwMode="auto">
              <a:xfrm>
                <a:off x="972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Rectangle 31"/>
              <p:cNvSpPr>
                <a:spLocks noChangeArrowheads="1"/>
              </p:cNvSpPr>
              <p:nvPr/>
            </p:nvSpPr>
            <p:spPr bwMode="auto">
              <a:xfrm>
                <a:off x="1260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Rectangle 32"/>
              <p:cNvSpPr>
                <a:spLocks noChangeArrowheads="1"/>
              </p:cNvSpPr>
              <p:nvPr/>
            </p:nvSpPr>
            <p:spPr bwMode="auto">
              <a:xfrm>
                <a:off x="1548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Rectangle 33"/>
              <p:cNvSpPr>
                <a:spLocks noChangeArrowheads="1"/>
              </p:cNvSpPr>
              <p:nvPr/>
            </p:nvSpPr>
            <p:spPr bwMode="auto">
              <a:xfrm>
                <a:off x="972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Rectangle 34"/>
              <p:cNvSpPr>
                <a:spLocks noChangeArrowheads="1"/>
              </p:cNvSpPr>
              <p:nvPr/>
            </p:nvSpPr>
            <p:spPr bwMode="auto">
              <a:xfrm>
                <a:off x="1260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Rectangle 35"/>
              <p:cNvSpPr>
                <a:spLocks noChangeArrowheads="1"/>
              </p:cNvSpPr>
              <p:nvPr/>
            </p:nvSpPr>
            <p:spPr bwMode="auto">
              <a:xfrm>
                <a:off x="972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Rectangle 36"/>
              <p:cNvSpPr>
                <a:spLocks noChangeArrowheads="1"/>
              </p:cNvSpPr>
              <p:nvPr/>
            </p:nvSpPr>
            <p:spPr bwMode="auto">
              <a:xfrm>
                <a:off x="1548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Rectangle 37"/>
              <p:cNvSpPr>
                <a:spLocks noChangeArrowheads="1"/>
              </p:cNvSpPr>
              <p:nvPr/>
            </p:nvSpPr>
            <p:spPr bwMode="auto">
              <a:xfrm>
                <a:off x="1260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Rectangle 38"/>
              <p:cNvSpPr>
                <a:spLocks noChangeArrowheads="1"/>
              </p:cNvSpPr>
              <p:nvPr/>
            </p:nvSpPr>
            <p:spPr bwMode="auto">
              <a:xfrm>
                <a:off x="1548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 flipV="1">
                <a:off x="972" y="3011"/>
                <a:ext cx="85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975" y="3018"/>
                <a:ext cx="85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auto">
              <a:xfrm>
                <a:off x="1323" y="2969"/>
                <a:ext cx="159" cy="4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24"/>
                  </a:cxn>
                  <a:cxn ang="0">
                    <a:pos x="30" y="33"/>
                  </a:cxn>
                  <a:cxn ang="0">
                    <a:pos x="63" y="45"/>
                  </a:cxn>
                  <a:cxn ang="0">
                    <a:pos x="96" y="45"/>
                  </a:cxn>
                  <a:cxn ang="0">
                    <a:pos x="141" y="24"/>
                  </a:cxn>
                  <a:cxn ang="0">
                    <a:pos x="153" y="18"/>
                  </a:cxn>
                  <a:cxn ang="0">
                    <a:pos x="159" y="0"/>
                  </a:cxn>
                  <a:cxn ang="0">
                    <a:pos x="120" y="12"/>
                  </a:cxn>
                  <a:cxn ang="0">
                    <a:pos x="96" y="21"/>
                  </a:cxn>
                  <a:cxn ang="0">
                    <a:pos x="69" y="21"/>
                  </a:cxn>
                  <a:cxn ang="0">
                    <a:pos x="39" y="15"/>
                  </a:cxn>
                  <a:cxn ang="0">
                    <a:pos x="0" y="3"/>
                  </a:cxn>
                </a:cxnLst>
                <a:rect l="0" t="0" r="r" b="b"/>
                <a:pathLst>
                  <a:path w="159" h="45">
                    <a:moveTo>
                      <a:pt x="0" y="3"/>
                    </a:moveTo>
                    <a:lnTo>
                      <a:pt x="15" y="24"/>
                    </a:lnTo>
                    <a:lnTo>
                      <a:pt x="30" y="33"/>
                    </a:lnTo>
                    <a:lnTo>
                      <a:pt x="63" y="45"/>
                    </a:lnTo>
                    <a:lnTo>
                      <a:pt x="96" y="45"/>
                    </a:lnTo>
                    <a:lnTo>
                      <a:pt x="141" y="24"/>
                    </a:lnTo>
                    <a:lnTo>
                      <a:pt x="153" y="18"/>
                    </a:lnTo>
                    <a:lnTo>
                      <a:pt x="159" y="0"/>
                    </a:lnTo>
                    <a:lnTo>
                      <a:pt x="120" y="12"/>
                    </a:lnTo>
                    <a:lnTo>
                      <a:pt x="96" y="21"/>
                    </a:lnTo>
                    <a:lnTo>
                      <a:pt x="69" y="21"/>
                    </a:lnTo>
                    <a:lnTo>
                      <a:pt x="39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02" name="Group 42"/>
            <p:cNvGrpSpPr>
              <a:grpSpLocks/>
            </p:cNvGrpSpPr>
            <p:nvPr/>
          </p:nvGrpSpPr>
          <p:grpSpPr bwMode="auto">
            <a:xfrm>
              <a:off x="4998" y="3456"/>
              <a:ext cx="389" cy="507"/>
              <a:chOff x="930" y="2391"/>
              <a:chExt cx="948" cy="1236"/>
            </a:xfrm>
          </p:grpSpPr>
          <p:sp>
            <p:nvSpPr>
              <p:cNvPr id="15403" name="Rectangle 43"/>
              <p:cNvSpPr>
                <a:spLocks noChangeArrowheads="1"/>
              </p:cNvSpPr>
              <p:nvPr/>
            </p:nvSpPr>
            <p:spPr bwMode="auto">
              <a:xfrm>
                <a:off x="930" y="2391"/>
                <a:ext cx="948" cy="1236"/>
              </a:xfrm>
              <a:prstGeom prst="rect">
                <a:avLst/>
              </a:prstGeom>
              <a:solidFill>
                <a:srgbClr val="FFE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Rectangle 44"/>
              <p:cNvSpPr>
                <a:spLocks noChangeArrowheads="1"/>
              </p:cNvSpPr>
              <p:nvPr/>
            </p:nvSpPr>
            <p:spPr bwMode="auto">
              <a:xfrm>
                <a:off x="972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Rectangle 45"/>
              <p:cNvSpPr>
                <a:spLocks noChangeArrowheads="1"/>
              </p:cNvSpPr>
              <p:nvPr/>
            </p:nvSpPr>
            <p:spPr bwMode="auto">
              <a:xfrm>
                <a:off x="1260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1548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Rectangle 47"/>
              <p:cNvSpPr>
                <a:spLocks noChangeArrowheads="1"/>
              </p:cNvSpPr>
              <p:nvPr/>
            </p:nvSpPr>
            <p:spPr bwMode="auto">
              <a:xfrm>
                <a:off x="972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Rectangle 48"/>
              <p:cNvSpPr>
                <a:spLocks noChangeArrowheads="1"/>
              </p:cNvSpPr>
              <p:nvPr/>
            </p:nvSpPr>
            <p:spPr bwMode="auto">
              <a:xfrm>
                <a:off x="1260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Rectangle 49"/>
              <p:cNvSpPr>
                <a:spLocks noChangeArrowheads="1"/>
              </p:cNvSpPr>
              <p:nvPr/>
            </p:nvSpPr>
            <p:spPr bwMode="auto">
              <a:xfrm>
                <a:off x="1548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0" name="Rectangle 50"/>
              <p:cNvSpPr>
                <a:spLocks noChangeArrowheads="1"/>
              </p:cNvSpPr>
              <p:nvPr/>
            </p:nvSpPr>
            <p:spPr bwMode="auto">
              <a:xfrm>
                <a:off x="972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1" name="Rectangle 51"/>
              <p:cNvSpPr>
                <a:spLocks noChangeArrowheads="1"/>
              </p:cNvSpPr>
              <p:nvPr/>
            </p:nvSpPr>
            <p:spPr bwMode="auto">
              <a:xfrm>
                <a:off x="1260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Rectangle 52"/>
              <p:cNvSpPr>
                <a:spLocks noChangeArrowheads="1"/>
              </p:cNvSpPr>
              <p:nvPr/>
            </p:nvSpPr>
            <p:spPr bwMode="auto">
              <a:xfrm>
                <a:off x="972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Rectangle 53"/>
              <p:cNvSpPr>
                <a:spLocks noChangeArrowheads="1"/>
              </p:cNvSpPr>
              <p:nvPr/>
            </p:nvSpPr>
            <p:spPr bwMode="auto">
              <a:xfrm>
                <a:off x="1548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Rectangle 54"/>
              <p:cNvSpPr>
                <a:spLocks noChangeArrowheads="1"/>
              </p:cNvSpPr>
              <p:nvPr/>
            </p:nvSpPr>
            <p:spPr bwMode="auto">
              <a:xfrm>
                <a:off x="1260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Rectangle 55"/>
              <p:cNvSpPr>
                <a:spLocks noChangeArrowheads="1"/>
              </p:cNvSpPr>
              <p:nvPr/>
            </p:nvSpPr>
            <p:spPr bwMode="auto">
              <a:xfrm>
                <a:off x="1548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Line 56"/>
              <p:cNvSpPr>
                <a:spLocks noChangeShapeType="1"/>
              </p:cNvSpPr>
              <p:nvPr/>
            </p:nvSpPr>
            <p:spPr bwMode="auto">
              <a:xfrm flipV="1">
                <a:off x="972" y="3011"/>
                <a:ext cx="85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Line 57"/>
              <p:cNvSpPr>
                <a:spLocks noChangeShapeType="1"/>
              </p:cNvSpPr>
              <p:nvPr/>
            </p:nvSpPr>
            <p:spPr bwMode="auto">
              <a:xfrm>
                <a:off x="975" y="3018"/>
                <a:ext cx="85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Freeform 58"/>
              <p:cNvSpPr>
                <a:spLocks/>
              </p:cNvSpPr>
              <p:nvPr/>
            </p:nvSpPr>
            <p:spPr bwMode="auto">
              <a:xfrm>
                <a:off x="1323" y="2969"/>
                <a:ext cx="159" cy="4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24"/>
                  </a:cxn>
                  <a:cxn ang="0">
                    <a:pos x="30" y="33"/>
                  </a:cxn>
                  <a:cxn ang="0">
                    <a:pos x="63" y="45"/>
                  </a:cxn>
                  <a:cxn ang="0">
                    <a:pos x="96" y="45"/>
                  </a:cxn>
                  <a:cxn ang="0">
                    <a:pos x="141" y="24"/>
                  </a:cxn>
                  <a:cxn ang="0">
                    <a:pos x="153" y="18"/>
                  </a:cxn>
                  <a:cxn ang="0">
                    <a:pos x="159" y="0"/>
                  </a:cxn>
                  <a:cxn ang="0">
                    <a:pos x="120" y="12"/>
                  </a:cxn>
                  <a:cxn ang="0">
                    <a:pos x="96" y="21"/>
                  </a:cxn>
                  <a:cxn ang="0">
                    <a:pos x="69" y="21"/>
                  </a:cxn>
                  <a:cxn ang="0">
                    <a:pos x="39" y="15"/>
                  </a:cxn>
                  <a:cxn ang="0">
                    <a:pos x="0" y="3"/>
                  </a:cxn>
                </a:cxnLst>
                <a:rect l="0" t="0" r="r" b="b"/>
                <a:pathLst>
                  <a:path w="159" h="45">
                    <a:moveTo>
                      <a:pt x="0" y="3"/>
                    </a:moveTo>
                    <a:lnTo>
                      <a:pt x="15" y="24"/>
                    </a:lnTo>
                    <a:lnTo>
                      <a:pt x="30" y="33"/>
                    </a:lnTo>
                    <a:lnTo>
                      <a:pt x="63" y="45"/>
                    </a:lnTo>
                    <a:lnTo>
                      <a:pt x="96" y="45"/>
                    </a:lnTo>
                    <a:lnTo>
                      <a:pt x="141" y="24"/>
                    </a:lnTo>
                    <a:lnTo>
                      <a:pt x="153" y="18"/>
                    </a:lnTo>
                    <a:lnTo>
                      <a:pt x="159" y="0"/>
                    </a:lnTo>
                    <a:lnTo>
                      <a:pt x="120" y="12"/>
                    </a:lnTo>
                    <a:lnTo>
                      <a:pt x="96" y="21"/>
                    </a:lnTo>
                    <a:lnTo>
                      <a:pt x="69" y="21"/>
                    </a:lnTo>
                    <a:lnTo>
                      <a:pt x="39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427" name="Group 67"/>
          <p:cNvGrpSpPr>
            <a:grpSpLocks/>
          </p:cNvGrpSpPr>
          <p:nvPr/>
        </p:nvGrpSpPr>
        <p:grpSpPr bwMode="auto">
          <a:xfrm>
            <a:off x="1812925" y="1639888"/>
            <a:ext cx="2055813" cy="457200"/>
            <a:chOff x="1142" y="1033"/>
            <a:chExt cx="1295" cy="288"/>
          </a:xfrm>
        </p:grpSpPr>
        <p:sp>
          <p:nvSpPr>
            <p:cNvPr id="15421" name="Text Box 61"/>
            <p:cNvSpPr txBox="1">
              <a:spLocks noChangeArrowheads="1"/>
            </p:cNvSpPr>
            <p:nvPr/>
          </p:nvSpPr>
          <p:spPr bwMode="auto">
            <a:xfrm>
              <a:off x="1142" y="1033"/>
              <a:ext cx="129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el              los</a:t>
              </a:r>
            </a:p>
          </p:txBody>
        </p:sp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1536" y="120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31" name="Group 71"/>
          <p:cNvGrpSpPr>
            <a:grpSpLocks/>
          </p:cNvGrpSpPr>
          <p:nvPr/>
        </p:nvGrpSpPr>
        <p:grpSpPr bwMode="auto">
          <a:xfrm>
            <a:off x="5257800" y="1636713"/>
            <a:ext cx="2039938" cy="457200"/>
            <a:chOff x="3312" y="1056"/>
            <a:chExt cx="1285" cy="288"/>
          </a:xfrm>
        </p:grpSpPr>
        <p:sp>
          <p:nvSpPr>
            <p:cNvPr id="15425" name="Text Box 65"/>
            <p:cNvSpPr txBox="1">
              <a:spLocks noChangeArrowheads="1"/>
            </p:cNvSpPr>
            <p:nvPr/>
          </p:nvSpPr>
          <p:spPr bwMode="auto">
            <a:xfrm>
              <a:off x="3312" y="1056"/>
              <a:ext cx="128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la              las</a:t>
              </a:r>
            </a:p>
          </p:txBody>
        </p:sp>
        <p:sp>
          <p:nvSpPr>
            <p:cNvPr id="15426" name="Line 66"/>
            <p:cNvSpPr>
              <a:spLocks noChangeShapeType="1"/>
            </p:cNvSpPr>
            <p:nvPr/>
          </p:nvSpPr>
          <p:spPr bwMode="auto">
            <a:xfrm>
              <a:off x="3706" y="122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37" name="Group 77"/>
          <p:cNvGrpSpPr>
            <a:grpSpLocks/>
          </p:cNvGrpSpPr>
          <p:nvPr/>
        </p:nvGrpSpPr>
        <p:grpSpPr bwMode="auto">
          <a:xfrm>
            <a:off x="1733550" y="2514600"/>
            <a:ext cx="5738813" cy="457200"/>
            <a:chOff x="1092" y="1584"/>
            <a:chExt cx="3615" cy="288"/>
          </a:xfrm>
        </p:grpSpPr>
        <p:sp>
          <p:nvSpPr>
            <p:cNvPr id="15429" name="Text Box 69"/>
            <p:cNvSpPr txBox="1">
              <a:spLocks noChangeArrowheads="1"/>
            </p:cNvSpPr>
            <p:nvPr/>
          </p:nvSpPr>
          <p:spPr bwMode="auto">
            <a:xfrm>
              <a:off x="1092" y="1584"/>
              <a:ext cx="361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Nouns ending in a vowel              add “-s”</a:t>
              </a:r>
            </a:p>
          </p:txBody>
        </p:sp>
        <p:sp>
          <p:nvSpPr>
            <p:cNvPr id="15430" name="Line 70"/>
            <p:cNvSpPr>
              <a:spLocks noChangeShapeType="1"/>
            </p:cNvSpPr>
            <p:nvPr/>
          </p:nvSpPr>
          <p:spPr bwMode="auto">
            <a:xfrm>
              <a:off x="3408" y="177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38" name="Group 78"/>
          <p:cNvGrpSpPr>
            <a:grpSpLocks/>
          </p:cNvGrpSpPr>
          <p:nvPr/>
        </p:nvGrpSpPr>
        <p:grpSpPr bwMode="auto">
          <a:xfrm>
            <a:off x="2703513" y="3124200"/>
            <a:ext cx="3736975" cy="457200"/>
            <a:chOff x="1703" y="2761"/>
            <a:chExt cx="2354" cy="288"/>
          </a:xfrm>
        </p:grpSpPr>
        <p:sp>
          <p:nvSpPr>
            <p:cNvPr id="15432" name="Line 72"/>
            <p:cNvSpPr>
              <a:spLocks noChangeShapeType="1"/>
            </p:cNvSpPr>
            <p:nvPr/>
          </p:nvSpPr>
          <p:spPr bwMode="auto">
            <a:xfrm>
              <a:off x="2592" y="292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Text Box 75"/>
            <p:cNvSpPr txBox="1">
              <a:spLocks noChangeArrowheads="1"/>
            </p:cNvSpPr>
            <p:nvPr/>
          </p:nvSpPr>
          <p:spPr bwMode="auto">
            <a:xfrm>
              <a:off x="1703" y="2761"/>
              <a:ext cx="23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el chico              </a:t>
              </a:r>
              <a:r>
                <a:rPr lang="en-US">
                  <a:solidFill>
                    <a:schemeClr val="accent2"/>
                  </a:solidFill>
                </a:rPr>
                <a:t>los</a:t>
              </a:r>
              <a:r>
                <a:rPr lang="en-US"/>
                <a:t> chico</a:t>
              </a:r>
              <a:r>
                <a:rPr lang="en-US">
                  <a:solidFill>
                    <a:schemeClr val="accent2"/>
                  </a:solidFill>
                </a:rPr>
                <a:t>s</a:t>
              </a:r>
            </a:p>
          </p:txBody>
        </p:sp>
      </p:grpSp>
      <p:grpSp>
        <p:nvGrpSpPr>
          <p:cNvPr id="15439" name="Group 79"/>
          <p:cNvGrpSpPr>
            <a:grpSpLocks/>
          </p:cNvGrpSpPr>
          <p:nvPr/>
        </p:nvGrpSpPr>
        <p:grpSpPr bwMode="auto">
          <a:xfrm>
            <a:off x="2889250" y="3581400"/>
            <a:ext cx="3365500" cy="457200"/>
            <a:chOff x="1820" y="2352"/>
            <a:chExt cx="2120" cy="288"/>
          </a:xfrm>
        </p:grpSpPr>
        <p:sp>
          <p:nvSpPr>
            <p:cNvPr id="15433" name="Line 73"/>
            <p:cNvSpPr>
              <a:spLocks noChangeShapeType="1"/>
            </p:cNvSpPr>
            <p:nvPr/>
          </p:nvSpPr>
          <p:spPr bwMode="auto">
            <a:xfrm>
              <a:off x="2592" y="254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Text Box 76"/>
            <p:cNvSpPr txBox="1">
              <a:spLocks noChangeArrowheads="1"/>
            </p:cNvSpPr>
            <p:nvPr/>
          </p:nvSpPr>
          <p:spPr bwMode="auto">
            <a:xfrm>
              <a:off x="1820" y="2352"/>
              <a:ext cx="21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la silla              </a:t>
              </a:r>
              <a:r>
                <a:rPr lang="en-US">
                  <a:solidFill>
                    <a:schemeClr val="accent2"/>
                  </a:solidFill>
                </a:rPr>
                <a:t>las</a:t>
              </a:r>
              <a:r>
                <a:rPr lang="en-US"/>
                <a:t> silla</a:t>
              </a:r>
              <a:r>
                <a:rPr lang="en-US">
                  <a:solidFill>
                    <a:schemeClr val="accent2"/>
                  </a:solidFill>
                </a:rPr>
                <a:t>s</a:t>
              </a:r>
            </a:p>
          </p:txBody>
        </p:sp>
      </p:grpSp>
      <p:grpSp>
        <p:nvGrpSpPr>
          <p:cNvPr id="15449" name="Group 89"/>
          <p:cNvGrpSpPr>
            <a:grpSpLocks/>
          </p:cNvGrpSpPr>
          <p:nvPr/>
        </p:nvGrpSpPr>
        <p:grpSpPr bwMode="auto">
          <a:xfrm>
            <a:off x="1360488" y="4343400"/>
            <a:ext cx="6535737" cy="457200"/>
            <a:chOff x="857" y="2736"/>
            <a:chExt cx="4117" cy="288"/>
          </a:xfrm>
        </p:grpSpPr>
        <p:sp>
          <p:nvSpPr>
            <p:cNvPr id="15441" name="Text Box 81"/>
            <p:cNvSpPr txBox="1">
              <a:spLocks noChangeArrowheads="1"/>
            </p:cNvSpPr>
            <p:nvPr/>
          </p:nvSpPr>
          <p:spPr bwMode="auto">
            <a:xfrm>
              <a:off x="857" y="2736"/>
              <a:ext cx="411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Nouns ending in a consonant              add “-es”</a:t>
              </a:r>
            </a:p>
          </p:txBody>
        </p:sp>
        <p:sp>
          <p:nvSpPr>
            <p:cNvPr id="15442" name="Line 82"/>
            <p:cNvSpPr>
              <a:spLocks noChangeShapeType="1"/>
            </p:cNvSpPr>
            <p:nvPr/>
          </p:nvSpPr>
          <p:spPr bwMode="auto">
            <a:xfrm>
              <a:off x="3552" y="288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50" name="Group 90"/>
          <p:cNvGrpSpPr>
            <a:grpSpLocks/>
          </p:cNvGrpSpPr>
          <p:nvPr/>
        </p:nvGrpSpPr>
        <p:grpSpPr bwMode="auto">
          <a:xfrm>
            <a:off x="2525713" y="4953000"/>
            <a:ext cx="4144962" cy="457200"/>
            <a:chOff x="1591" y="3120"/>
            <a:chExt cx="2611" cy="288"/>
          </a:xfrm>
        </p:grpSpPr>
        <p:sp>
          <p:nvSpPr>
            <p:cNvPr id="15444" name="Line 84"/>
            <p:cNvSpPr>
              <a:spLocks noChangeShapeType="1"/>
            </p:cNvSpPr>
            <p:nvPr/>
          </p:nvSpPr>
          <p:spPr bwMode="auto">
            <a:xfrm>
              <a:off x="2604" y="3287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Text Box 85"/>
            <p:cNvSpPr txBox="1">
              <a:spLocks noChangeArrowheads="1"/>
            </p:cNvSpPr>
            <p:nvPr/>
          </p:nvSpPr>
          <p:spPr bwMode="auto">
            <a:xfrm>
              <a:off x="1591" y="3120"/>
              <a:ext cx="261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el papel                </a:t>
              </a:r>
              <a:r>
                <a:rPr lang="en-US">
                  <a:solidFill>
                    <a:schemeClr val="accent2"/>
                  </a:solidFill>
                </a:rPr>
                <a:t>los</a:t>
              </a:r>
              <a:r>
                <a:rPr lang="en-US"/>
                <a:t> papel</a:t>
              </a:r>
              <a:r>
                <a:rPr lang="en-US">
                  <a:solidFill>
                    <a:schemeClr val="accent2"/>
                  </a:solidFill>
                </a:rPr>
                <a:t>es</a:t>
              </a:r>
            </a:p>
          </p:txBody>
        </p:sp>
      </p:grpSp>
      <p:grpSp>
        <p:nvGrpSpPr>
          <p:cNvPr id="15446" name="Group 86"/>
          <p:cNvGrpSpPr>
            <a:grpSpLocks/>
          </p:cNvGrpSpPr>
          <p:nvPr/>
        </p:nvGrpSpPr>
        <p:grpSpPr bwMode="auto">
          <a:xfrm>
            <a:off x="2697163" y="5410200"/>
            <a:ext cx="3805237" cy="457200"/>
            <a:chOff x="1687" y="2352"/>
            <a:chExt cx="2397" cy="288"/>
          </a:xfrm>
        </p:grpSpPr>
        <p:sp>
          <p:nvSpPr>
            <p:cNvPr id="15447" name="Line 87"/>
            <p:cNvSpPr>
              <a:spLocks noChangeShapeType="1"/>
            </p:cNvSpPr>
            <p:nvPr/>
          </p:nvSpPr>
          <p:spPr bwMode="auto">
            <a:xfrm>
              <a:off x="2592" y="254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Text Box 88"/>
            <p:cNvSpPr txBox="1">
              <a:spLocks noChangeArrowheads="1"/>
            </p:cNvSpPr>
            <p:nvPr/>
          </p:nvSpPr>
          <p:spPr bwMode="auto">
            <a:xfrm>
              <a:off x="1687" y="2352"/>
              <a:ext cx="239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el reloj                </a:t>
              </a:r>
              <a:r>
                <a:rPr lang="en-US">
                  <a:solidFill>
                    <a:schemeClr val="accent2"/>
                  </a:solidFill>
                </a:rPr>
                <a:t>los</a:t>
              </a:r>
              <a:r>
                <a:rPr lang="en-US"/>
                <a:t> reloj</a:t>
              </a:r>
              <a:r>
                <a:rPr lang="en-US">
                  <a:solidFill>
                    <a:schemeClr val="accent2"/>
                  </a:solidFill>
                </a:rPr>
                <a:t>es</a:t>
              </a:r>
            </a:p>
          </p:txBody>
        </p:sp>
      </p:grpSp>
      <p:sp>
        <p:nvSpPr>
          <p:cNvPr id="15451" name="Text Box 91"/>
          <p:cNvSpPr txBox="1">
            <a:spLocks noChangeArrowheads="1"/>
          </p:cNvSpPr>
          <p:nvPr/>
        </p:nvSpPr>
        <p:spPr bwMode="auto">
          <a:xfrm>
            <a:off x="8229600" y="4572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#1</a:t>
            </a: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5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D182-7296-4826-9BF3-092C062CFBD6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92238" y="517525"/>
            <a:ext cx="6392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</a:rPr>
              <a:t>Los Sustantivos </a:t>
            </a:r>
            <a:r>
              <a:rPr lang="en-US" sz="4000" b="1" i="1" u="sng">
                <a:solidFill>
                  <a:schemeClr val="tx2"/>
                </a:solidFill>
              </a:rPr>
              <a:t>Plurales</a:t>
            </a:r>
            <a:r>
              <a:rPr lang="en-US" sz="4000" b="1">
                <a:solidFill>
                  <a:schemeClr val="tx2"/>
                </a:solidFill>
              </a:rPr>
              <a:t>: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534988" y="5410200"/>
            <a:ext cx="1376362" cy="904875"/>
            <a:chOff x="337" y="3408"/>
            <a:chExt cx="867" cy="570"/>
          </a:xfrm>
        </p:grpSpPr>
        <p:pic>
          <p:nvPicPr>
            <p:cNvPr id="16388" name="Picture 4" descr="c:\Office2000\Clipart\Pub60Cor\hh00623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7" y="3408"/>
              <a:ext cx="675" cy="378"/>
            </a:xfrm>
            <a:prstGeom prst="rect">
              <a:avLst/>
            </a:prstGeom>
            <a:noFill/>
          </p:spPr>
        </p:pic>
        <p:pic>
          <p:nvPicPr>
            <p:cNvPr id="16389" name="Picture 5" descr="c:\Office2000\Clipart\Pub60Cor\hh00623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3504"/>
              <a:ext cx="676" cy="378"/>
            </a:xfrm>
            <a:prstGeom prst="rect">
              <a:avLst/>
            </a:prstGeom>
            <a:noFill/>
          </p:spPr>
        </p:pic>
        <p:pic>
          <p:nvPicPr>
            <p:cNvPr id="16390" name="Picture 6" descr="c:\Office2000\Clipart\Pub60Cor\hh00623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3600"/>
              <a:ext cx="676" cy="378"/>
            </a:xfrm>
            <a:prstGeom prst="rect">
              <a:avLst/>
            </a:prstGeom>
            <a:noFill/>
          </p:spPr>
        </p:pic>
      </p:grp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7629525" y="5181600"/>
            <a:ext cx="922338" cy="1109663"/>
            <a:chOff x="4806" y="3264"/>
            <a:chExt cx="581" cy="699"/>
          </a:xfrm>
        </p:grpSpPr>
        <p:grpSp>
          <p:nvGrpSpPr>
            <p:cNvPr id="16392" name="Group 8"/>
            <p:cNvGrpSpPr>
              <a:grpSpLocks/>
            </p:cNvGrpSpPr>
            <p:nvPr/>
          </p:nvGrpSpPr>
          <p:grpSpPr bwMode="auto">
            <a:xfrm>
              <a:off x="4806" y="3264"/>
              <a:ext cx="389" cy="507"/>
              <a:chOff x="930" y="2391"/>
              <a:chExt cx="948" cy="1236"/>
            </a:xfrm>
          </p:grpSpPr>
          <p:sp>
            <p:nvSpPr>
              <p:cNvPr id="16393" name="Rectangle 9"/>
              <p:cNvSpPr>
                <a:spLocks noChangeArrowheads="1"/>
              </p:cNvSpPr>
              <p:nvPr/>
            </p:nvSpPr>
            <p:spPr bwMode="auto">
              <a:xfrm>
                <a:off x="930" y="2391"/>
                <a:ext cx="948" cy="1236"/>
              </a:xfrm>
              <a:prstGeom prst="rect">
                <a:avLst/>
              </a:prstGeom>
              <a:solidFill>
                <a:srgbClr val="FFE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Rectangle 10"/>
              <p:cNvSpPr>
                <a:spLocks noChangeArrowheads="1"/>
              </p:cNvSpPr>
              <p:nvPr/>
            </p:nvSpPr>
            <p:spPr bwMode="auto">
              <a:xfrm>
                <a:off x="972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Rectangle 11"/>
              <p:cNvSpPr>
                <a:spLocks noChangeArrowheads="1"/>
              </p:cNvSpPr>
              <p:nvPr/>
            </p:nvSpPr>
            <p:spPr bwMode="auto">
              <a:xfrm>
                <a:off x="1260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Rectangle 12"/>
              <p:cNvSpPr>
                <a:spLocks noChangeArrowheads="1"/>
              </p:cNvSpPr>
              <p:nvPr/>
            </p:nvSpPr>
            <p:spPr bwMode="auto">
              <a:xfrm>
                <a:off x="1548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972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Rectangle 14"/>
              <p:cNvSpPr>
                <a:spLocks noChangeArrowheads="1"/>
              </p:cNvSpPr>
              <p:nvPr/>
            </p:nvSpPr>
            <p:spPr bwMode="auto">
              <a:xfrm>
                <a:off x="1260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Rectangle 15"/>
              <p:cNvSpPr>
                <a:spLocks noChangeArrowheads="1"/>
              </p:cNvSpPr>
              <p:nvPr/>
            </p:nvSpPr>
            <p:spPr bwMode="auto">
              <a:xfrm>
                <a:off x="1548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Rectangle 16"/>
              <p:cNvSpPr>
                <a:spLocks noChangeArrowheads="1"/>
              </p:cNvSpPr>
              <p:nvPr/>
            </p:nvSpPr>
            <p:spPr bwMode="auto">
              <a:xfrm>
                <a:off x="972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Rectangle 17"/>
              <p:cNvSpPr>
                <a:spLocks noChangeArrowheads="1"/>
              </p:cNvSpPr>
              <p:nvPr/>
            </p:nvSpPr>
            <p:spPr bwMode="auto">
              <a:xfrm>
                <a:off x="1260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Rectangle 18"/>
              <p:cNvSpPr>
                <a:spLocks noChangeArrowheads="1"/>
              </p:cNvSpPr>
              <p:nvPr/>
            </p:nvSpPr>
            <p:spPr bwMode="auto">
              <a:xfrm>
                <a:off x="972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1548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/>
            </p:nvSpPr>
            <p:spPr bwMode="auto">
              <a:xfrm>
                <a:off x="1260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1548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 flipV="1">
                <a:off x="972" y="3011"/>
                <a:ext cx="85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975" y="3018"/>
                <a:ext cx="85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1323" y="2969"/>
                <a:ext cx="159" cy="4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24"/>
                  </a:cxn>
                  <a:cxn ang="0">
                    <a:pos x="30" y="33"/>
                  </a:cxn>
                  <a:cxn ang="0">
                    <a:pos x="63" y="45"/>
                  </a:cxn>
                  <a:cxn ang="0">
                    <a:pos x="96" y="45"/>
                  </a:cxn>
                  <a:cxn ang="0">
                    <a:pos x="141" y="24"/>
                  </a:cxn>
                  <a:cxn ang="0">
                    <a:pos x="153" y="18"/>
                  </a:cxn>
                  <a:cxn ang="0">
                    <a:pos x="159" y="0"/>
                  </a:cxn>
                  <a:cxn ang="0">
                    <a:pos x="120" y="12"/>
                  </a:cxn>
                  <a:cxn ang="0">
                    <a:pos x="96" y="21"/>
                  </a:cxn>
                  <a:cxn ang="0">
                    <a:pos x="69" y="21"/>
                  </a:cxn>
                  <a:cxn ang="0">
                    <a:pos x="39" y="15"/>
                  </a:cxn>
                  <a:cxn ang="0">
                    <a:pos x="0" y="3"/>
                  </a:cxn>
                </a:cxnLst>
                <a:rect l="0" t="0" r="r" b="b"/>
                <a:pathLst>
                  <a:path w="159" h="45">
                    <a:moveTo>
                      <a:pt x="0" y="3"/>
                    </a:moveTo>
                    <a:lnTo>
                      <a:pt x="15" y="24"/>
                    </a:lnTo>
                    <a:lnTo>
                      <a:pt x="30" y="33"/>
                    </a:lnTo>
                    <a:lnTo>
                      <a:pt x="63" y="45"/>
                    </a:lnTo>
                    <a:lnTo>
                      <a:pt x="96" y="45"/>
                    </a:lnTo>
                    <a:lnTo>
                      <a:pt x="141" y="24"/>
                    </a:lnTo>
                    <a:lnTo>
                      <a:pt x="153" y="18"/>
                    </a:lnTo>
                    <a:lnTo>
                      <a:pt x="159" y="0"/>
                    </a:lnTo>
                    <a:lnTo>
                      <a:pt x="120" y="12"/>
                    </a:lnTo>
                    <a:lnTo>
                      <a:pt x="96" y="21"/>
                    </a:lnTo>
                    <a:lnTo>
                      <a:pt x="69" y="21"/>
                    </a:lnTo>
                    <a:lnTo>
                      <a:pt x="39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9" name="Group 25"/>
            <p:cNvGrpSpPr>
              <a:grpSpLocks/>
            </p:cNvGrpSpPr>
            <p:nvPr/>
          </p:nvGrpSpPr>
          <p:grpSpPr bwMode="auto">
            <a:xfrm>
              <a:off x="4902" y="3360"/>
              <a:ext cx="389" cy="507"/>
              <a:chOff x="930" y="2391"/>
              <a:chExt cx="948" cy="1236"/>
            </a:xfrm>
          </p:grpSpPr>
          <p:sp>
            <p:nvSpPr>
              <p:cNvPr id="16410" name="Rectangle 26"/>
              <p:cNvSpPr>
                <a:spLocks noChangeArrowheads="1"/>
              </p:cNvSpPr>
              <p:nvPr/>
            </p:nvSpPr>
            <p:spPr bwMode="auto">
              <a:xfrm>
                <a:off x="930" y="2391"/>
                <a:ext cx="948" cy="1236"/>
              </a:xfrm>
              <a:prstGeom prst="rect">
                <a:avLst/>
              </a:prstGeom>
              <a:solidFill>
                <a:srgbClr val="FFE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972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1260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1548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/>
            </p:nvSpPr>
            <p:spPr bwMode="auto">
              <a:xfrm>
                <a:off x="972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Rectangle 31"/>
              <p:cNvSpPr>
                <a:spLocks noChangeArrowheads="1"/>
              </p:cNvSpPr>
              <p:nvPr/>
            </p:nvSpPr>
            <p:spPr bwMode="auto">
              <a:xfrm>
                <a:off x="1260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1548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/>
            </p:nvSpPr>
            <p:spPr bwMode="auto">
              <a:xfrm>
                <a:off x="972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Rectangle 34"/>
              <p:cNvSpPr>
                <a:spLocks noChangeArrowheads="1"/>
              </p:cNvSpPr>
              <p:nvPr/>
            </p:nvSpPr>
            <p:spPr bwMode="auto">
              <a:xfrm>
                <a:off x="1260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Rectangle 35"/>
              <p:cNvSpPr>
                <a:spLocks noChangeArrowheads="1"/>
              </p:cNvSpPr>
              <p:nvPr/>
            </p:nvSpPr>
            <p:spPr bwMode="auto">
              <a:xfrm>
                <a:off x="972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Rectangle 36"/>
              <p:cNvSpPr>
                <a:spLocks noChangeArrowheads="1"/>
              </p:cNvSpPr>
              <p:nvPr/>
            </p:nvSpPr>
            <p:spPr bwMode="auto">
              <a:xfrm>
                <a:off x="1548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Rectangle 37"/>
              <p:cNvSpPr>
                <a:spLocks noChangeArrowheads="1"/>
              </p:cNvSpPr>
              <p:nvPr/>
            </p:nvSpPr>
            <p:spPr bwMode="auto">
              <a:xfrm>
                <a:off x="1260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Rectangle 38"/>
              <p:cNvSpPr>
                <a:spLocks noChangeArrowheads="1"/>
              </p:cNvSpPr>
              <p:nvPr/>
            </p:nvSpPr>
            <p:spPr bwMode="auto">
              <a:xfrm>
                <a:off x="1548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Line 39"/>
              <p:cNvSpPr>
                <a:spLocks noChangeShapeType="1"/>
              </p:cNvSpPr>
              <p:nvPr/>
            </p:nvSpPr>
            <p:spPr bwMode="auto">
              <a:xfrm flipV="1">
                <a:off x="972" y="3011"/>
                <a:ext cx="85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975" y="3018"/>
                <a:ext cx="85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Freeform 41"/>
              <p:cNvSpPr>
                <a:spLocks/>
              </p:cNvSpPr>
              <p:nvPr/>
            </p:nvSpPr>
            <p:spPr bwMode="auto">
              <a:xfrm>
                <a:off x="1323" y="2969"/>
                <a:ext cx="159" cy="4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24"/>
                  </a:cxn>
                  <a:cxn ang="0">
                    <a:pos x="30" y="33"/>
                  </a:cxn>
                  <a:cxn ang="0">
                    <a:pos x="63" y="45"/>
                  </a:cxn>
                  <a:cxn ang="0">
                    <a:pos x="96" y="45"/>
                  </a:cxn>
                  <a:cxn ang="0">
                    <a:pos x="141" y="24"/>
                  </a:cxn>
                  <a:cxn ang="0">
                    <a:pos x="153" y="18"/>
                  </a:cxn>
                  <a:cxn ang="0">
                    <a:pos x="159" y="0"/>
                  </a:cxn>
                  <a:cxn ang="0">
                    <a:pos x="120" y="12"/>
                  </a:cxn>
                  <a:cxn ang="0">
                    <a:pos x="96" y="21"/>
                  </a:cxn>
                  <a:cxn ang="0">
                    <a:pos x="69" y="21"/>
                  </a:cxn>
                  <a:cxn ang="0">
                    <a:pos x="39" y="15"/>
                  </a:cxn>
                  <a:cxn ang="0">
                    <a:pos x="0" y="3"/>
                  </a:cxn>
                </a:cxnLst>
                <a:rect l="0" t="0" r="r" b="b"/>
                <a:pathLst>
                  <a:path w="159" h="45">
                    <a:moveTo>
                      <a:pt x="0" y="3"/>
                    </a:moveTo>
                    <a:lnTo>
                      <a:pt x="15" y="24"/>
                    </a:lnTo>
                    <a:lnTo>
                      <a:pt x="30" y="33"/>
                    </a:lnTo>
                    <a:lnTo>
                      <a:pt x="63" y="45"/>
                    </a:lnTo>
                    <a:lnTo>
                      <a:pt x="96" y="45"/>
                    </a:lnTo>
                    <a:lnTo>
                      <a:pt x="141" y="24"/>
                    </a:lnTo>
                    <a:lnTo>
                      <a:pt x="153" y="18"/>
                    </a:lnTo>
                    <a:lnTo>
                      <a:pt x="159" y="0"/>
                    </a:lnTo>
                    <a:lnTo>
                      <a:pt x="120" y="12"/>
                    </a:lnTo>
                    <a:lnTo>
                      <a:pt x="96" y="21"/>
                    </a:lnTo>
                    <a:lnTo>
                      <a:pt x="69" y="21"/>
                    </a:lnTo>
                    <a:lnTo>
                      <a:pt x="39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6" name="Group 42"/>
            <p:cNvGrpSpPr>
              <a:grpSpLocks/>
            </p:cNvGrpSpPr>
            <p:nvPr/>
          </p:nvGrpSpPr>
          <p:grpSpPr bwMode="auto">
            <a:xfrm>
              <a:off x="4998" y="3456"/>
              <a:ext cx="389" cy="507"/>
              <a:chOff x="930" y="2391"/>
              <a:chExt cx="948" cy="1236"/>
            </a:xfrm>
          </p:grpSpPr>
          <p:sp>
            <p:nvSpPr>
              <p:cNvPr id="16427" name="Rectangle 43"/>
              <p:cNvSpPr>
                <a:spLocks noChangeArrowheads="1"/>
              </p:cNvSpPr>
              <p:nvPr/>
            </p:nvSpPr>
            <p:spPr bwMode="auto">
              <a:xfrm>
                <a:off x="930" y="2391"/>
                <a:ext cx="948" cy="1236"/>
              </a:xfrm>
              <a:prstGeom prst="rect">
                <a:avLst/>
              </a:prstGeom>
              <a:solidFill>
                <a:srgbClr val="FFE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8" name="Rectangle 44"/>
              <p:cNvSpPr>
                <a:spLocks noChangeArrowheads="1"/>
              </p:cNvSpPr>
              <p:nvPr/>
            </p:nvSpPr>
            <p:spPr bwMode="auto">
              <a:xfrm>
                <a:off x="972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Rectangle 45"/>
              <p:cNvSpPr>
                <a:spLocks noChangeArrowheads="1"/>
              </p:cNvSpPr>
              <p:nvPr/>
            </p:nvSpPr>
            <p:spPr bwMode="auto">
              <a:xfrm>
                <a:off x="1260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0" name="Rectangle 46"/>
              <p:cNvSpPr>
                <a:spLocks noChangeArrowheads="1"/>
              </p:cNvSpPr>
              <p:nvPr/>
            </p:nvSpPr>
            <p:spPr bwMode="auto">
              <a:xfrm>
                <a:off x="1548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Rectangle 47"/>
              <p:cNvSpPr>
                <a:spLocks noChangeArrowheads="1"/>
              </p:cNvSpPr>
              <p:nvPr/>
            </p:nvSpPr>
            <p:spPr bwMode="auto">
              <a:xfrm>
                <a:off x="972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Rectangle 48"/>
              <p:cNvSpPr>
                <a:spLocks noChangeArrowheads="1"/>
              </p:cNvSpPr>
              <p:nvPr/>
            </p:nvSpPr>
            <p:spPr bwMode="auto">
              <a:xfrm>
                <a:off x="1260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3" name="Rectangle 49"/>
              <p:cNvSpPr>
                <a:spLocks noChangeArrowheads="1"/>
              </p:cNvSpPr>
              <p:nvPr/>
            </p:nvSpPr>
            <p:spPr bwMode="auto">
              <a:xfrm>
                <a:off x="1548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Rectangle 50"/>
              <p:cNvSpPr>
                <a:spLocks noChangeArrowheads="1"/>
              </p:cNvSpPr>
              <p:nvPr/>
            </p:nvSpPr>
            <p:spPr bwMode="auto">
              <a:xfrm>
                <a:off x="972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Rectangle 51"/>
              <p:cNvSpPr>
                <a:spLocks noChangeArrowheads="1"/>
              </p:cNvSpPr>
              <p:nvPr/>
            </p:nvSpPr>
            <p:spPr bwMode="auto">
              <a:xfrm>
                <a:off x="1260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Rectangle 52"/>
              <p:cNvSpPr>
                <a:spLocks noChangeArrowheads="1"/>
              </p:cNvSpPr>
              <p:nvPr/>
            </p:nvSpPr>
            <p:spPr bwMode="auto">
              <a:xfrm>
                <a:off x="972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Rectangle 53"/>
              <p:cNvSpPr>
                <a:spLocks noChangeArrowheads="1"/>
              </p:cNvSpPr>
              <p:nvPr/>
            </p:nvSpPr>
            <p:spPr bwMode="auto">
              <a:xfrm>
                <a:off x="1548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Rectangle 54"/>
              <p:cNvSpPr>
                <a:spLocks noChangeArrowheads="1"/>
              </p:cNvSpPr>
              <p:nvPr/>
            </p:nvSpPr>
            <p:spPr bwMode="auto">
              <a:xfrm>
                <a:off x="1260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9" name="Rectangle 55"/>
              <p:cNvSpPr>
                <a:spLocks noChangeArrowheads="1"/>
              </p:cNvSpPr>
              <p:nvPr/>
            </p:nvSpPr>
            <p:spPr bwMode="auto">
              <a:xfrm>
                <a:off x="1548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Line 56"/>
              <p:cNvSpPr>
                <a:spLocks noChangeShapeType="1"/>
              </p:cNvSpPr>
              <p:nvPr/>
            </p:nvSpPr>
            <p:spPr bwMode="auto">
              <a:xfrm flipV="1">
                <a:off x="972" y="3011"/>
                <a:ext cx="85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975" y="3018"/>
                <a:ext cx="85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2" name="Freeform 58"/>
              <p:cNvSpPr>
                <a:spLocks/>
              </p:cNvSpPr>
              <p:nvPr/>
            </p:nvSpPr>
            <p:spPr bwMode="auto">
              <a:xfrm>
                <a:off x="1323" y="2969"/>
                <a:ext cx="159" cy="4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24"/>
                  </a:cxn>
                  <a:cxn ang="0">
                    <a:pos x="30" y="33"/>
                  </a:cxn>
                  <a:cxn ang="0">
                    <a:pos x="63" y="45"/>
                  </a:cxn>
                  <a:cxn ang="0">
                    <a:pos x="96" y="45"/>
                  </a:cxn>
                  <a:cxn ang="0">
                    <a:pos x="141" y="24"/>
                  </a:cxn>
                  <a:cxn ang="0">
                    <a:pos x="153" y="18"/>
                  </a:cxn>
                  <a:cxn ang="0">
                    <a:pos x="159" y="0"/>
                  </a:cxn>
                  <a:cxn ang="0">
                    <a:pos x="120" y="12"/>
                  </a:cxn>
                  <a:cxn ang="0">
                    <a:pos x="96" y="21"/>
                  </a:cxn>
                  <a:cxn ang="0">
                    <a:pos x="69" y="21"/>
                  </a:cxn>
                  <a:cxn ang="0">
                    <a:pos x="39" y="15"/>
                  </a:cxn>
                  <a:cxn ang="0">
                    <a:pos x="0" y="3"/>
                  </a:cxn>
                </a:cxnLst>
                <a:rect l="0" t="0" r="r" b="b"/>
                <a:pathLst>
                  <a:path w="159" h="45">
                    <a:moveTo>
                      <a:pt x="0" y="3"/>
                    </a:moveTo>
                    <a:lnTo>
                      <a:pt x="15" y="24"/>
                    </a:lnTo>
                    <a:lnTo>
                      <a:pt x="30" y="33"/>
                    </a:lnTo>
                    <a:lnTo>
                      <a:pt x="63" y="45"/>
                    </a:lnTo>
                    <a:lnTo>
                      <a:pt x="96" y="45"/>
                    </a:lnTo>
                    <a:lnTo>
                      <a:pt x="141" y="24"/>
                    </a:lnTo>
                    <a:lnTo>
                      <a:pt x="153" y="18"/>
                    </a:lnTo>
                    <a:lnTo>
                      <a:pt x="159" y="0"/>
                    </a:lnTo>
                    <a:lnTo>
                      <a:pt x="120" y="12"/>
                    </a:lnTo>
                    <a:lnTo>
                      <a:pt x="96" y="21"/>
                    </a:lnTo>
                    <a:lnTo>
                      <a:pt x="69" y="21"/>
                    </a:lnTo>
                    <a:lnTo>
                      <a:pt x="39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443" name="Group 59"/>
          <p:cNvGrpSpPr>
            <a:grpSpLocks/>
          </p:cNvGrpSpPr>
          <p:nvPr/>
        </p:nvGrpSpPr>
        <p:grpSpPr bwMode="auto">
          <a:xfrm>
            <a:off x="1812925" y="1639888"/>
            <a:ext cx="2055813" cy="457200"/>
            <a:chOff x="1142" y="1033"/>
            <a:chExt cx="1295" cy="288"/>
          </a:xfrm>
        </p:grpSpPr>
        <p:sp>
          <p:nvSpPr>
            <p:cNvPr id="16444" name="Text Box 60"/>
            <p:cNvSpPr txBox="1">
              <a:spLocks noChangeArrowheads="1"/>
            </p:cNvSpPr>
            <p:nvPr/>
          </p:nvSpPr>
          <p:spPr bwMode="auto">
            <a:xfrm>
              <a:off x="1142" y="1033"/>
              <a:ext cx="129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el              los</a:t>
              </a:r>
            </a:p>
          </p:txBody>
        </p:sp>
        <p:sp>
          <p:nvSpPr>
            <p:cNvPr id="16445" name="Line 61"/>
            <p:cNvSpPr>
              <a:spLocks noChangeShapeType="1"/>
            </p:cNvSpPr>
            <p:nvPr/>
          </p:nvSpPr>
          <p:spPr bwMode="auto">
            <a:xfrm>
              <a:off x="1536" y="120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6" name="Group 62"/>
          <p:cNvGrpSpPr>
            <a:grpSpLocks/>
          </p:cNvGrpSpPr>
          <p:nvPr/>
        </p:nvGrpSpPr>
        <p:grpSpPr bwMode="auto">
          <a:xfrm>
            <a:off x="5257800" y="1636713"/>
            <a:ext cx="2039938" cy="457200"/>
            <a:chOff x="3312" y="1056"/>
            <a:chExt cx="1285" cy="288"/>
          </a:xfrm>
        </p:grpSpPr>
        <p:sp>
          <p:nvSpPr>
            <p:cNvPr id="16447" name="Text Box 63"/>
            <p:cNvSpPr txBox="1">
              <a:spLocks noChangeArrowheads="1"/>
            </p:cNvSpPr>
            <p:nvPr/>
          </p:nvSpPr>
          <p:spPr bwMode="auto">
            <a:xfrm>
              <a:off x="3312" y="1056"/>
              <a:ext cx="128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la              las</a:t>
              </a:r>
            </a:p>
          </p:txBody>
        </p:sp>
        <p:sp>
          <p:nvSpPr>
            <p:cNvPr id="16448" name="Line 64"/>
            <p:cNvSpPr>
              <a:spLocks noChangeShapeType="1"/>
            </p:cNvSpPr>
            <p:nvPr/>
          </p:nvSpPr>
          <p:spPr bwMode="auto">
            <a:xfrm>
              <a:off x="3706" y="122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68" name="Group 84"/>
          <p:cNvGrpSpPr>
            <a:grpSpLocks/>
          </p:cNvGrpSpPr>
          <p:nvPr/>
        </p:nvGrpSpPr>
        <p:grpSpPr bwMode="auto">
          <a:xfrm>
            <a:off x="792163" y="2514600"/>
            <a:ext cx="7634287" cy="457200"/>
            <a:chOff x="499" y="1584"/>
            <a:chExt cx="4809" cy="288"/>
          </a:xfrm>
        </p:grpSpPr>
        <p:sp>
          <p:nvSpPr>
            <p:cNvPr id="16450" name="Text Box 66"/>
            <p:cNvSpPr txBox="1">
              <a:spLocks noChangeArrowheads="1"/>
            </p:cNvSpPr>
            <p:nvPr/>
          </p:nvSpPr>
          <p:spPr bwMode="auto">
            <a:xfrm>
              <a:off x="499" y="1584"/>
              <a:ext cx="480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Nouns ending in a “-z”              change to “-c”, add “-es”</a:t>
              </a:r>
            </a:p>
          </p:txBody>
        </p:sp>
        <p:sp>
          <p:nvSpPr>
            <p:cNvPr id="16451" name="Line 67"/>
            <p:cNvSpPr>
              <a:spLocks noChangeShapeType="1"/>
            </p:cNvSpPr>
            <p:nvPr/>
          </p:nvSpPr>
          <p:spPr bwMode="auto">
            <a:xfrm>
              <a:off x="2640" y="172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52" name="Group 68"/>
          <p:cNvGrpSpPr>
            <a:grpSpLocks/>
          </p:cNvGrpSpPr>
          <p:nvPr/>
        </p:nvGrpSpPr>
        <p:grpSpPr bwMode="auto">
          <a:xfrm>
            <a:off x="2706688" y="3124200"/>
            <a:ext cx="3738562" cy="457200"/>
            <a:chOff x="1705" y="2761"/>
            <a:chExt cx="2355" cy="288"/>
          </a:xfrm>
        </p:grpSpPr>
        <p:sp>
          <p:nvSpPr>
            <p:cNvPr id="16453" name="Line 69"/>
            <p:cNvSpPr>
              <a:spLocks noChangeShapeType="1"/>
            </p:cNvSpPr>
            <p:nvPr/>
          </p:nvSpPr>
          <p:spPr bwMode="auto">
            <a:xfrm>
              <a:off x="2592" y="292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Text Box 70"/>
            <p:cNvSpPr txBox="1">
              <a:spLocks noChangeArrowheads="1"/>
            </p:cNvSpPr>
            <p:nvPr/>
          </p:nvSpPr>
          <p:spPr bwMode="auto">
            <a:xfrm>
              <a:off x="1705" y="2761"/>
              <a:ext cx="23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el lápiz              </a:t>
              </a:r>
              <a:r>
                <a:rPr lang="en-US">
                  <a:solidFill>
                    <a:schemeClr val="accent2"/>
                  </a:solidFill>
                </a:rPr>
                <a:t>los</a:t>
              </a:r>
              <a:r>
                <a:rPr lang="en-US"/>
                <a:t> lápi</a:t>
              </a:r>
              <a:r>
                <a:rPr lang="en-US">
                  <a:solidFill>
                    <a:schemeClr val="accent2"/>
                  </a:solidFill>
                </a:rPr>
                <a:t>c</a:t>
              </a:r>
              <a:r>
                <a:rPr lang="en-US"/>
                <a:t>es</a:t>
              </a:r>
            </a:p>
          </p:txBody>
        </p:sp>
      </p:grp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8229600" y="4572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#2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1547813" y="3925888"/>
            <a:ext cx="6099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Add or remove an accent mark in the plural:</a:t>
            </a:r>
          </a:p>
        </p:txBody>
      </p:sp>
      <p:grpSp>
        <p:nvGrpSpPr>
          <p:cNvPr id="16470" name="Group 86"/>
          <p:cNvGrpSpPr>
            <a:grpSpLocks/>
          </p:cNvGrpSpPr>
          <p:nvPr/>
        </p:nvGrpSpPr>
        <p:grpSpPr bwMode="auto">
          <a:xfrm>
            <a:off x="2282825" y="4572000"/>
            <a:ext cx="4652963" cy="457200"/>
            <a:chOff x="1418" y="2761"/>
            <a:chExt cx="2931" cy="288"/>
          </a:xfrm>
        </p:grpSpPr>
        <p:sp>
          <p:nvSpPr>
            <p:cNvPr id="16471" name="Line 87"/>
            <p:cNvSpPr>
              <a:spLocks noChangeShapeType="1"/>
            </p:cNvSpPr>
            <p:nvPr/>
          </p:nvSpPr>
          <p:spPr bwMode="auto">
            <a:xfrm>
              <a:off x="2592" y="292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Text Box 88"/>
            <p:cNvSpPr txBox="1">
              <a:spLocks noChangeArrowheads="1"/>
            </p:cNvSpPr>
            <p:nvPr/>
          </p:nvSpPr>
          <p:spPr bwMode="auto">
            <a:xfrm>
              <a:off x="1418" y="2761"/>
              <a:ext cx="293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el examen              </a:t>
              </a:r>
              <a:r>
                <a:rPr lang="en-US">
                  <a:solidFill>
                    <a:schemeClr val="accent2"/>
                  </a:solidFill>
                </a:rPr>
                <a:t>los</a:t>
              </a:r>
              <a:r>
                <a:rPr lang="en-US"/>
                <a:t> ex</a:t>
              </a:r>
              <a:r>
                <a:rPr lang="en-US">
                  <a:solidFill>
                    <a:schemeClr val="accent2"/>
                  </a:solidFill>
                </a:rPr>
                <a:t>á</a:t>
              </a:r>
              <a:r>
                <a:rPr lang="en-US"/>
                <a:t>menes</a:t>
              </a:r>
            </a:p>
          </p:txBody>
        </p:sp>
      </p:grpSp>
      <p:grpSp>
        <p:nvGrpSpPr>
          <p:cNvPr id="16473" name="Group 89"/>
          <p:cNvGrpSpPr>
            <a:grpSpLocks/>
          </p:cNvGrpSpPr>
          <p:nvPr/>
        </p:nvGrpSpPr>
        <p:grpSpPr bwMode="auto">
          <a:xfrm>
            <a:off x="2473325" y="5105400"/>
            <a:ext cx="4281488" cy="457200"/>
            <a:chOff x="1538" y="2761"/>
            <a:chExt cx="2697" cy="288"/>
          </a:xfrm>
        </p:grpSpPr>
        <p:sp>
          <p:nvSpPr>
            <p:cNvPr id="16474" name="Line 90"/>
            <p:cNvSpPr>
              <a:spLocks noChangeShapeType="1"/>
            </p:cNvSpPr>
            <p:nvPr/>
          </p:nvSpPr>
          <p:spPr bwMode="auto">
            <a:xfrm>
              <a:off x="2592" y="292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Text Box 91"/>
            <p:cNvSpPr txBox="1">
              <a:spLocks noChangeArrowheads="1"/>
            </p:cNvSpPr>
            <p:nvPr/>
          </p:nvSpPr>
          <p:spPr bwMode="auto">
            <a:xfrm>
              <a:off x="1538" y="2761"/>
              <a:ext cx="269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la nación              </a:t>
              </a:r>
              <a:r>
                <a:rPr lang="en-US">
                  <a:solidFill>
                    <a:schemeClr val="accent2"/>
                  </a:solidFill>
                </a:rPr>
                <a:t>las</a:t>
              </a:r>
              <a:r>
                <a:rPr lang="en-US"/>
                <a:t> naci</a:t>
              </a:r>
              <a:r>
                <a:rPr lang="en-US">
                  <a:solidFill>
                    <a:schemeClr val="accent2"/>
                  </a:solidFill>
                </a:rPr>
                <a:t>o</a:t>
              </a:r>
              <a:r>
                <a:rPr lang="en-US"/>
                <a:t>nes</a:t>
              </a:r>
            </a:p>
          </p:txBody>
        </p:sp>
      </p:grp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7" grpId="0" autoUpdateAnimBg="0"/>
      <p:bldP spid="164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B055-04A3-4D7F-A4DD-60790ED9D346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92238" y="517525"/>
            <a:ext cx="6392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</a:rPr>
              <a:t>Los Sustantivos </a:t>
            </a:r>
            <a:r>
              <a:rPr lang="en-US" sz="4000" b="1" i="1" u="sng">
                <a:solidFill>
                  <a:schemeClr val="tx2"/>
                </a:solidFill>
              </a:rPr>
              <a:t>Plurales</a:t>
            </a:r>
            <a:r>
              <a:rPr lang="en-US" sz="4000" b="1">
                <a:solidFill>
                  <a:schemeClr val="tx2"/>
                </a:solidFill>
              </a:rPr>
              <a:t>:</a:t>
            </a:r>
          </a:p>
        </p:txBody>
      </p:sp>
      <p:grpSp>
        <p:nvGrpSpPr>
          <p:cNvPr id="18491" name="Group 59"/>
          <p:cNvGrpSpPr>
            <a:grpSpLocks/>
          </p:cNvGrpSpPr>
          <p:nvPr/>
        </p:nvGrpSpPr>
        <p:grpSpPr bwMode="auto">
          <a:xfrm>
            <a:off x="1812925" y="1639888"/>
            <a:ext cx="2055813" cy="457200"/>
            <a:chOff x="1142" y="1033"/>
            <a:chExt cx="1295" cy="288"/>
          </a:xfrm>
        </p:grpSpPr>
        <p:sp>
          <p:nvSpPr>
            <p:cNvPr id="18492" name="Text Box 60"/>
            <p:cNvSpPr txBox="1">
              <a:spLocks noChangeArrowheads="1"/>
            </p:cNvSpPr>
            <p:nvPr/>
          </p:nvSpPr>
          <p:spPr bwMode="auto">
            <a:xfrm>
              <a:off x="1142" y="1033"/>
              <a:ext cx="129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el              los</a:t>
              </a:r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>
              <a:off x="1536" y="120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94" name="Group 62"/>
          <p:cNvGrpSpPr>
            <a:grpSpLocks/>
          </p:cNvGrpSpPr>
          <p:nvPr/>
        </p:nvGrpSpPr>
        <p:grpSpPr bwMode="auto">
          <a:xfrm>
            <a:off x="5257800" y="1636713"/>
            <a:ext cx="2039938" cy="457200"/>
            <a:chOff x="3312" y="1056"/>
            <a:chExt cx="1285" cy="288"/>
          </a:xfrm>
        </p:grpSpPr>
        <p:sp>
          <p:nvSpPr>
            <p:cNvPr id="18495" name="Text Box 63"/>
            <p:cNvSpPr txBox="1">
              <a:spLocks noChangeArrowheads="1"/>
            </p:cNvSpPr>
            <p:nvPr/>
          </p:nvSpPr>
          <p:spPr bwMode="auto">
            <a:xfrm>
              <a:off x="3312" y="1056"/>
              <a:ext cx="128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la              las</a:t>
              </a:r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>
              <a:off x="3706" y="122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762000" y="2286000"/>
            <a:ext cx="767715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/>
              <a:t>When referring to males and females as a single group,</a:t>
            </a:r>
          </a:p>
          <a:p>
            <a:pPr algn="ctr"/>
            <a:r>
              <a:rPr lang="en-US"/>
              <a:t>or to masculine and femenine objects together,</a:t>
            </a:r>
          </a:p>
          <a:p>
            <a:pPr algn="ctr"/>
            <a:r>
              <a:rPr lang="en-US" i="1" u="sng"/>
              <a:t>always</a:t>
            </a:r>
            <a:r>
              <a:rPr lang="en-US"/>
              <a:t> use the </a:t>
            </a:r>
            <a:r>
              <a:rPr lang="en-US" i="1" u="sng"/>
              <a:t>masculine plural</a:t>
            </a:r>
            <a:r>
              <a:rPr lang="en-US"/>
              <a:t>: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5043488" y="3810000"/>
            <a:ext cx="2574925" cy="858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/>
              <a:t>the boys</a:t>
            </a:r>
          </a:p>
          <a:p>
            <a:pPr>
              <a:lnSpc>
                <a:spcPct val="70000"/>
              </a:lnSpc>
            </a:pPr>
            <a:endParaRPr lang="en-US"/>
          </a:p>
          <a:p>
            <a:pPr>
              <a:lnSpc>
                <a:spcPct val="70000"/>
              </a:lnSpc>
            </a:pPr>
            <a:r>
              <a:rPr lang="en-US"/>
              <a:t>the boys and girls</a:t>
            </a: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8229600" y="4572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#3</a:t>
            </a:r>
          </a:p>
        </p:txBody>
      </p:sp>
      <p:grpSp>
        <p:nvGrpSpPr>
          <p:cNvPr id="18516" name="Group 84"/>
          <p:cNvGrpSpPr>
            <a:grpSpLocks/>
          </p:cNvGrpSpPr>
          <p:nvPr/>
        </p:nvGrpSpPr>
        <p:grpSpPr bwMode="auto">
          <a:xfrm>
            <a:off x="2225675" y="3962400"/>
            <a:ext cx="2574925" cy="457200"/>
            <a:chOff x="1402" y="2496"/>
            <a:chExt cx="1622" cy="288"/>
          </a:xfrm>
        </p:grpSpPr>
        <p:sp>
          <p:nvSpPr>
            <p:cNvPr id="18501" name="Line 69"/>
            <p:cNvSpPr>
              <a:spLocks noChangeShapeType="1"/>
            </p:cNvSpPr>
            <p:nvPr/>
          </p:nvSpPr>
          <p:spPr bwMode="auto">
            <a:xfrm>
              <a:off x="2592" y="2675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Text Box 83"/>
            <p:cNvSpPr txBox="1">
              <a:spLocks noChangeArrowheads="1"/>
            </p:cNvSpPr>
            <p:nvPr/>
          </p:nvSpPr>
          <p:spPr bwMode="auto">
            <a:xfrm>
              <a:off x="1402" y="2496"/>
              <a:ext cx="96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los chicos</a:t>
              </a:r>
            </a:p>
          </p:txBody>
        </p:sp>
      </p:grpSp>
      <p:sp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5027613" y="5160963"/>
            <a:ext cx="3506787" cy="858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/>
              <a:t>the boy students</a:t>
            </a:r>
          </a:p>
          <a:p>
            <a:pPr>
              <a:lnSpc>
                <a:spcPct val="70000"/>
              </a:lnSpc>
            </a:pPr>
            <a:endParaRPr lang="en-US"/>
          </a:p>
          <a:p>
            <a:pPr>
              <a:lnSpc>
                <a:spcPct val="70000"/>
              </a:lnSpc>
            </a:pPr>
            <a:r>
              <a:rPr lang="en-US"/>
              <a:t>the boy and girl students</a:t>
            </a:r>
          </a:p>
        </p:txBody>
      </p:sp>
      <p:grpSp>
        <p:nvGrpSpPr>
          <p:cNvPr id="18518" name="Group 86"/>
          <p:cNvGrpSpPr>
            <a:grpSpLocks/>
          </p:cNvGrpSpPr>
          <p:nvPr/>
        </p:nvGrpSpPr>
        <p:grpSpPr bwMode="auto">
          <a:xfrm>
            <a:off x="1514475" y="5313363"/>
            <a:ext cx="3270250" cy="457200"/>
            <a:chOff x="964" y="2496"/>
            <a:chExt cx="2060" cy="288"/>
          </a:xfrm>
        </p:grpSpPr>
        <p:sp>
          <p:nvSpPr>
            <p:cNvPr id="18519" name="Line 87"/>
            <p:cNvSpPr>
              <a:spLocks noChangeShapeType="1"/>
            </p:cNvSpPr>
            <p:nvPr/>
          </p:nvSpPr>
          <p:spPr bwMode="auto">
            <a:xfrm>
              <a:off x="2592" y="2675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20" name="Text Box 88"/>
            <p:cNvSpPr txBox="1">
              <a:spLocks noChangeArrowheads="1"/>
            </p:cNvSpPr>
            <p:nvPr/>
          </p:nvSpPr>
          <p:spPr bwMode="auto">
            <a:xfrm>
              <a:off x="964" y="2496"/>
              <a:ext cx="139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los estudiantes</a:t>
              </a:r>
            </a:p>
          </p:txBody>
        </p:sp>
      </p:grp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8" grpId="0" autoUpdateAnimBg="0"/>
      <p:bldP spid="18502" grpId="0" autoUpdateAnimBg="0"/>
      <p:bldP spid="18503" grpId="0" autoUpdateAnimBg="0"/>
      <p:bldP spid="1851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9DD-BA73-48D9-AD26-CE5D8F3A3307}" type="slidenum">
              <a:rPr lang="en-US"/>
              <a:pPr/>
              <a:t>13</a:t>
            </a:fld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332038" y="706438"/>
            <a:ext cx="4500562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Artículos…: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01800" y="2438400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 Definidos: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252913" y="1944688"/>
            <a:ext cx="623887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el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la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los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las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437188" y="2438400"/>
            <a:ext cx="8112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“the”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701800" y="4732338"/>
            <a:ext cx="2082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 </a:t>
            </a:r>
            <a:r>
              <a:rPr lang="en-US" i="1" u="sng"/>
              <a:t>In</a:t>
            </a:r>
            <a:r>
              <a:rPr lang="en-US"/>
              <a:t>definidos: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10038" y="4238625"/>
            <a:ext cx="911225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un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una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unos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unas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437188" y="4732338"/>
            <a:ext cx="1352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“a” / “an”</a:t>
            </a: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341-132B-4839-B0D8-E0F18C6B647B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40386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¿Qué es esto?</a:t>
            </a:r>
          </a:p>
        </p:txBody>
      </p:sp>
      <p:sp>
        <p:nvSpPr>
          <p:cNvPr id="20587" name="Text Box 107"/>
          <p:cNvSpPr txBox="1">
            <a:spLocks noChangeArrowheads="1"/>
          </p:cNvSpPr>
          <p:nvPr/>
        </p:nvSpPr>
        <p:spPr bwMode="auto">
          <a:xfrm>
            <a:off x="5459413" y="914400"/>
            <a:ext cx="28463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(artículos definidos)</a:t>
            </a:r>
          </a:p>
        </p:txBody>
      </p:sp>
      <p:grpSp>
        <p:nvGrpSpPr>
          <p:cNvPr id="20590" name="Group 110"/>
          <p:cNvGrpSpPr>
            <a:grpSpLocks/>
          </p:cNvGrpSpPr>
          <p:nvPr/>
        </p:nvGrpSpPr>
        <p:grpSpPr bwMode="auto">
          <a:xfrm>
            <a:off x="914400" y="2441575"/>
            <a:ext cx="7697788" cy="2854325"/>
            <a:chOff x="576" y="1538"/>
            <a:chExt cx="4849" cy="1798"/>
          </a:xfrm>
        </p:grpSpPr>
        <p:pic>
          <p:nvPicPr>
            <p:cNvPr id="20483" name="Picture 3" descr="C:\Program Files\Microsoft Office\Clipart\Powerpnt\spain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1538"/>
              <a:ext cx="2208" cy="1798"/>
            </a:xfrm>
            <a:prstGeom prst="rect">
              <a:avLst/>
            </a:prstGeom>
            <a:noFill/>
          </p:spPr>
        </p:pic>
        <p:sp>
          <p:nvSpPr>
            <p:cNvPr id="20588" name="Text Box 108"/>
            <p:cNvSpPr txBox="1">
              <a:spLocks noChangeArrowheads="1"/>
            </p:cNvSpPr>
            <p:nvPr/>
          </p:nvSpPr>
          <p:spPr bwMode="auto">
            <a:xfrm>
              <a:off x="2880" y="1987"/>
              <a:ext cx="2545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 ______________.</a:t>
              </a:r>
            </a:p>
          </p:txBody>
        </p:sp>
      </p:grpSp>
      <p:sp>
        <p:nvSpPr>
          <p:cNvPr id="20589" name="Text Box 109"/>
          <p:cNvSpPr txBox="1">
            <a:spLocks noChangeArrowheads="1"/>
          </p:cNvSpPr>
          <p:nvPr/>
        </p:nvSpPr>
        <p:spPr bwMode="auto">
          <a:xfrm>
            <a:off x="6153150" y="3200400"/>
            <a:ext cx="1270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el mapa</a:t>
            </a: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7" grpId="0" autoUpdateAnimBg="0"/>
      <p:bldP spid="2058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AC4-BC74-46E5-B289-A95E72300737}" type="slidenum">
              <a:rPr lang="en-US"/>
              <a:pPr/>
              <a:t>15</a:t>
            </a:fld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459413" y="914400"/>
            <a:ext cx="28463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(artículos definidos)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759450" y="3200400"/>
            <a:ext cx="2066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el sacapuntas</a:t>
            </a:r>
          </a:p>
        </p:txBody>
      </p: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685800" y="2057400"/>
            <a:ext cx="7926388" cy="2870200"/>
            <a:chOff x="432" y="1296"/>
            <a:chExt cx="4993" cy="1808"/>
          </a:xfrm>
        </p:grpSpPr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2880" y="1987"/>
              <a:ext cx="2545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 ______________.</a:t>
              </a:r>
            </a:p>
          </p:txBody>
        </p:sp>
        <p:pic>
          <p:nvPicPr>
            <p:cNvPr id="27657" name="Picture 9" descr="c:\Program Files\Microsoft Office\Clipart\standard\stddir2\bs00276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296"/>
              <a:ext cx="2256" cy="18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916-0CE5-4C4C-A405-830557001A56}" type="slidenum">
              <a:rPr lang="en-US"/>
              <a:pPr/>
              <a:t>16</a:t>
            </a:fld>
            <a:endParaRPr lang="en-US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459413" y="914400"/>
            <a:ext cx="28463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(artículos definidos)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965825" y="3200400"/>
            <a:ext cx="1660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el borrador</a:t>
            </a:r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609600" y="2133600"/>
            <a:ext cx="8002588" cy="2755900"/>
            <a:chOff x="384" y="1344"/>
            <a:chExt cx="5041" cy="1736"/>
          </a:xfrm>
        </p:grpSpPr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880" y="1987"/>
              <a:ext cx="2545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 ______________.</a:t>
              </a:r>
            </a:p>
          </p:txBody>
        </p:sp>
        <p:pic>
          <p:nvPicPr>
            <p:cNvPr id="28679" name="Picture 7" descr="c:\Program Files\Microsoft Office\Clipart\standard\stddir2\bs00810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1344"/>
              <a:ext cx="2400" cy="173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6F68-557D-4E74-93FB-AA081E43D14F}" type="slidenum">
              <a:rPr lang="en-US"/>
              <a:pPr/>
              <a:t>17</a:t>
            </a:fld>
            <a:endParaRPr 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459413" y="914400"/>
            <a:ext cx="28463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(artículos definidos)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003925" y="3200400"/>
            <a:ext cx="15922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la ventana</a:t>
            </a:r>
          </a:p>
        </p:txBody>
      </p:sp>
      <p:grpSp>
        <p:nvGrpSpPr>
          <p:cNvPr id="29720" name="Group 24"/>
          <p:cNvGrpSpPr>
            <a:grpSpLocks/>
          </p:cNvGrpSpPr>
          <p:nvPr/>
        </p:nvGrpSpPr>
        <p:grpSpPr bwMode="auto">
          <a:xfrm>
            <a:off x="1141413" y="1676400"/>
            <a:ext cx="7470775" cy="3581400"/>
            <a:chOff x="719" y="1056"/>
            <a:chExt cx="4706" cy="2256"/>
          </a:xfrm>
        </p:grpSpPr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2880" y="1987"/>
              <a:ext cx="2545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 ______________.</a:t>
              </a:r>
            </a:p>
          </p:txBody>
        </p:sp>
        <p:grpSp>
          <p:nvGrpSpPr>
            <p:cNvPr id="29703" name="Group 7"/>
            <p:cNvGrpSpPr>
              <a:grpSpLocks/>
            </p:cNvGrpSpPr>
            <p:nvPr/>
          </p:nvGrpSpPr>
          <p:grpSpPr bwMode="auto">
            <a:xfrm>
              <a:off x="719" y="1056"/>
              <a:ext cx="1729" cy="2256"/>
              <a:chOff x="930" y="2391"/>
              <a:chExt cx="948" cy="1236"/>
            </a:xfrm>
          </p:grpSpPr>
          <p:sp>
            <p:nvSpPr>
              <p:cNvPr id="29704" name="Rectangle 8"/>
              <p:cNvSpPr>
                <a:spLocks noChangeArrowheads="1"/>
              </p:cNvSpPr>
              <p:nvPr/>
            </p:nvSpPr>
            <p:spPr bwMode="auto">
              <a:xfrm>
                <a:off x="930" y="2391"/>
                <a:ext cx="948" cy="1236"/>
              </a:xfrm>
              <a:prstGeom prst="rect">
                <a:avLst/>
              </a:prstGeom>
              <a:solidFill>
                <a:srgbClr val="FFE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972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Rectangle 10"/>
              <p:cNvSpPr>
                <a:spLocks noChangeArrowheads="1"/>
              </p:cNvSpPr>
              <p:nvPr/>
            </p:nvSpPr>
            <p:spPr bwMode="auto">
              <a:xfrm>
                <a:off x="1260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Rectangle 11"/>
              <p:cNvSpPr>
                <a:spLocks noChangeArrowheads="1"/>
              </p:cNvSpPr>
              <p:nvPr/>
            </p:nvSpPr>
            <p:spPr bwMode="auto">
              <a:xfrm>
                <a:off x="1548" y="2436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Rectangle 12"/>
              <p:cNvSpPr>
                <a:spLocks noChangeArrowheads="1"/>
              </p:cNvSpPr>
              <p:nvPr/>
            </p:nvSpPr>
            <p:spPr bwMode="auto">
              <a:xfrm>
                <a:off x="972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Rectangle 13"/>
              <p:cNvSpPr>
                <a:spLocks noChangeArrowheads="1"/>
              </p:cNvSpPr>
              <p:nvPr/>
            </p:nvSpPr>
            <p:spPr bwMode="auto">
              <a:xfrm>
                <a:off x="1260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Rectangle 14"/>
              <p:cNvSpPr>
                <a:spLocks noChangeArrowheads="1"/>
              </p:cNvSpPr>
              <p:nvPr/>
            </p:nvSpPr>
            <p:spPr bwMode="auto">
              <a:xfrm>
                <a:off x="1548" y="2724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Rectangle 15"/>
              <p:cNvSpPr>
                <a:spLocks noChangeArrowheads="1"/>
              </p:cNvSpPr>
              <p:nvPr/>
            </p:nvSpPr>
            <p:spPr bwMode="auto">
              <a:xfrm>
                <a:off x="972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Rectangle 16"/>
              <p:cNvSpPr>
                <a:spLocks noChangeArrowheads="1"/>
              </p:cNvSpPr>
              <p:nvPr/>
            </p:nvSpPr>
            <p:spPr bwMode="auto">
              <a:xfrm>
                <a:off x="1260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Rectangle 17"/>
              <p:cNvSpPr>
                <a:spLocks noChangeArrowheads="1"/>
              </p:cNvSpPr>
              <p:nvPr/>
            </p:nvSpPr>
            <p:spPr bwMode="auto">
              <a:xfrm>
                <a:off x="972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4" name="Rectangle 18"/>
              <p:cNvSpPr>
                <a:spLocks noChangeArrowheads="1"/>
              </p:cNvSpPr>
              <p:nvPr/>
            </p:nvSpPr>
            <p:spPr bwMode="auto">
              <a:xfrm>
                <a:off x="1548" y="3012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5" name="Rectangle 19"/>
              <p:cNvSpPr>
                <a:spLocks noChangeArrowheads="1"/>
              </p:cNvSpPr>
              <p:nvPr/>
            </p:nvSpPr>
            <p:spPr bwMode="auto">
              <a:xfrm>
                <a:off x="1260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6" name="Rectangle 20"/>
              <p:cNvSpPr>
                <a:spLocks noChangeArrowheads="1"/>
              </p:cNvSpPr>
              <p:nvPr/>
            </p:nvSpPr>
            <p:spPr bwMode="auto">
              <a:xfrm>
                <a:off x="1548" y="3300"/>
                <a:ext cx="288" cy="288"/>
              </a:xfrm>
              <a:prstGeom prst="rect">
                <a:avLst/>
              </a:prstGeom>
              <a:solidFill>
                <a:srgbClr val="C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Line 21"/>
              <p:cNvSpPr>
                <a:spLocks noChangeShapeType="1"/>
              </p:cNvSpPr>
              <p:nvPr/>
            </p:nvSpPr>
            <p:spPr bwMode="auto">
              <a:xfrm flipV="1">
                <a:off x="972" y="3011"/>
                <a:ext cx="85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>
                <a:off x="975" y="3018"/>
                <a:ext cx="85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9" name="Freeform 23"/>
              <p:cNvSpPr>
                <a:spLocks/>
              </p:cNvSpPr>
              <p:nvPr/>
            </p:nvSpPr>
            <p:spPr bwMode="auto">
              <a:xfrm>
                <a:off x="1323" y="2969"/>
                <a:ext cx="159" cy="4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24"/>
                  </a:cxn>
                  <a:cxn ang="0">
                    <a:pos x="30" y="33"/>
                  </a:cxn>
                  <a:cxn ang="0">
                    <a:pos x="63" y="45"/>
                  </a:cxn>
                  <a:cxn ang="0">
                    <a:pos x="96" y="45"/>
                  </a:cxn>
                  <a:cxn ang="0">
                    <a:pos x="141" y="24"/>
                  </a:cxn>
                  <a:cxn ang="0">
                    <a:pos x="153" y="18"/>
                  </a:cxn>
                  <a:cxn ang="0">
                    <a:pos x="159" y="0"/>
                  </a:cxn>
                  <a:cxn ang="0">
                    <a:pos x="120" y="12"/>
                  </a:cxn>
                  <a:cxn ang="0">
                    <a:pos x="96" y="21"/>
                  </a:cxn>
                  <a:cxn ang="0">
                    <a:pos x="69" y="21"/>
                  </a:cxn>
                  <a:cxn ang="0">
                    <a:pos x="39" y="15"/>
                  </a:cxn>
                  <a:cxn ang="0">
                    <a:pos x="0" y="3"/>
                  </a:cxn>
                </a:cxnLst>
                <a:rect l="0" t="0" r="r" b="b"/>
                <a:pathLst>
                  <a:path w="159" h="45">
                    <a:moveTo>
                      <a:pt x="0" y="3"/>
                    </a:moveTo>
                    <a:lnTo>
                      <a:pt x="15" y="24"/>
                    </a:lnTo>
                    <a:lnTo>
                      <a:pt x="30" y="33"/>
                    </a:lnTo>
                    <a:lnTo>
                      <a:pt x="63" y="45"/>
                    </a:lnTo>
                    <a:lnTo>
                      <a:pt x="96" y="45"/>
                    </a:lnTo>
                    <a:lnTo>
                      <a:pt x="141" y="24"/>
                    </a:lnTo>
                    <a:lnTo>
                      <a:pt x="153" y="18"/>
                    </a:lnTo>
                    <a:lnTo>
                      <a:pt x="159" y="0"/>
                    </a:lnTo>
                    <a:lnTo>
                      <a:pt x="120" y="12"/>
                    </a:lnTo>
                    <a:lnTo>
                      <a:pt x="96" y="21"/>
                    </a:lnTo>
                    <a:lnTo>
                      <a:pt x="69" y="21"/>
                    </a:lnTo>
                    <a:lnTo>
                      <a:pt x="39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2207-FFED-494F-ABEF-BF42A0594DE8}" type="slidenum">
              <a:rPr lang="en-US"/>
              <a:pPr/>
              <a:t>18</a:t>
            </a:fld>
            <a:endParaRPr lang="en-US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459413" y="914400"/>
            <a:ext cx="28463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(artículos definidos)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210300" y="3200400"/>
            <a:ext cx="11858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la regla</a:t>
            </a:r>
          </a:p>
        </p:txBody>
      </p:sp>
      <p:grpSp>
        <p:nvGrpSpPr>
          <p:cNvPr id="30826" name="Group 106"/>
          <p:cNvGrpSpPr>
            <a:grpSpLocks/>
          </p:cNvGrpSpPr>
          <p:nvPr/>
        </p:nvGrpSpPr>
        <p:grpSpPr bwMode="auto">
          <a:xfrm>
            <a:off x="762000" y="3124200"/>
            <a:ext cx="7850188" cy="650875"/>
            <a:chOff x="480" y="1987"/>
            <a:chExt cx="4945" cy="410"/>
          </a:xfrm>
        </p:grpSpPr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2880" y="1987"/>
              <a:ext cx="2545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 ______________.</a:t>
              </a:r>
            </a:p>
          </p:txBody>
        </p:sp>
        <p:grpSp>
          <p:nvGrpSpPr>
            <p:cNvPr id="30743" name="Group 23"/>
            <p:cNvGrpSpPr>
              <a:grpSpLocks/>
            </p:cNvGrpSpPr>
            <p:nvPr/>
          </p:nvGrpSpPr>
          <p:grpSpPr bwMode="auto">
            <a:xfrm rot="-655047">
              <a:off x="480" y="2160"/>
              <a:ext cx="2160" cy="237"/>
              <a:chOff x="619" y="1518"/>
              <a:chExt cx="4521" cy="498"/>
            </a:xfrm>
          </p:grpSpPr>
          <p:grpSp>
            <p:nvGrpSpPr>
              <p:cNvPr id="30744" name="Group 24"/>
              <p:cNvGrpSpPr>
                <a:grpSpLocks/>
              </p:cNvGrpSpPr>
              <p:nvPr/>
            </p:nvGrpSpPr>
            <p:grpSpPr bwMode="auto">
              <a:xfrm>
                <a:off x="619" y="1518"/>
                <a:ext cx="4521" cy="498"/>
                <a:chOff x="619" y="1518"/>
                <a:chExt cx="4521" cy="498"/>
              </a:xfrm>
            </p:grpSpPr>
            <p:sp>
              <p:nvSpPr>
                <p:cNvPr id="30745" name="Rectangle 25"/>
                <p:cNvSpPr>
                  <a:spLocks noChangeArrowheads="1"/>
                </p:cNvSpPr>
                <p:nvPr/>
              </p:nvSpPr>
              <p:spPr bwMode="auto">
                <a:xfrm>
                  <a:off x="619" y="1518"/>
                  <a:ext cx="4520" cy="8"/>
                </a:xfrm>
                <a:prstGeom prst="rect">
                  <a:avLst/>
                </a:prstGeom>
                <a:solidFill>
                  <a:srgbClr val="A0A0A0"/>
                </a:solidFill>
                <a:ln w="12700">
                  <a:solidFill>
                    <a:srgbClr val="60606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6" name="Rectangle 26"/>
                <p:cNvSpPr>
                  <a:spLocks noChangeArrowheads="1"/>
                </p:cNvSpPr>
                <p:nvPr/>
              </p:nvSpPr>
              <p:spPr bwMode="auto">
                <a:xfrm>
                  <a:off x="620" y="1534"/>
                  <a:ext cx="4520" cy="482"/>
                </a:xfrm>
                <a:prstGeom prst="rect">
                  <a:avLst/>
                </a:prstGeom>
                <a:solidFill>
                  <a:srgbClr val="FFA040"/>
                </a:solidFill>
                <a:ln w="12700">
                  <a:solidFill>
                    <a:srgbClr val="FFA04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7" name="Rectangle 27"/>
                <p:cNvSpPr>
                  <a:spLocks noChangeArrowheads="1"/>
                </p:cNvSpPr>
                <p:nvPr/>
              </p:nvSpPr>
              <p:spPr bwMode="auto">
                <a:xfrm>
                  <a:off x="619" y="1840"/>
                  <a:ext cx="4520" cy="176"/>
                </a:xfrm>
                <a:prstGeom prst="rect">
                  <a:avLst/>
                </a:prstGeom>
                <a:solidFill>
                  <a:srgbClr val="C06000"/>
                </a:solidFill>
                <a:ln w="12700">
                  <a:solidFill>
                    <a:srgbClr val="FFA04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48" name="Group 28"/>
              <p:cNvGrpSpPr>
                <a:grpSpLocks/>
              </p:cNvGrpSpPr>
              <p:nvPr/>
            </p:nvGrpSpPr>
            <p:grpSpPr bwMode="auto">
              <a:xfrm>
                <a:off x="784" y="1530"/>
                <a:ext cx="4202" cy="236"/>
                <a:chOff x="784" y="1530"/>
                <a:chExt cx="4202" cy="236"/>
              </a:xfrm>
            </p:grpSpPr>
            <p:sp>
              <p:nvSpPr>
                <p:cNvPr id="30749" name="Line 29"/>
                <p:cNvSpPr>
                  <a:spLocks noChangeShapeType="1"/>
                </p:cNvSpPr>
                <p:nvPr/>
              </p:nvSpPr>
              <p:spPr bwMode="auto">
                <a:xfrm>
                  <a:off x="1484" y="1530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0" name="Line 30"/>
                <p:cNvSpPr>
                  <a:spLocks noChangeShapeType="1"/>
                </p:cNvSpPr>
                <p:nvPr/>
              </p:nvSpPr>
              <p:spPr bwMode="auto">
                <a:xfrm>
                  <a:off x="784" y="1530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959" y="1530"/>
                  <a:ext cx="1" cy="1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2" name="Line 32"/>
                <p:cNvSpPr>
                  <a:spLocks noChangeShapeType="1"/>
                </p:cNvSpPr>
                <p:nvPr/>
              </p:nvSpPr>
              <p:spPr bwMode="auto">
                <a:xfrm>
                  <a:off x="1133" y="1530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309" y="1530"/>
                  <a:ext cx="1" cy="1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658" y="1531"/>
                  <a:ext cx="1" cy="14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5" name="Line 35"/>
                <p:cNvSpPr>
                  <a:spLocks noChangeShapeType="1"/>
                </p:cNvSpPr>
                <p:nvPr/>
              </p:nvSpPr>
              <p:spPr bwMode="auto">
                <a:xfrm>
                  <a:off x="1834" y="1530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009" y="1530"/>
                  <a:ext cx="1" cy="1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7" name="Line 37"/>
                <p:cNvSpPr>
                  <a:spLocks noChangeShapeType="1"/>
                </p:cNvSpPr>
                <p:nvPr/>
              </p:nvSpPr>
              <p:spPr bwMode="auto">
                <a:xfrm>
                  <a:off x="2185" y="1530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8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352" y="1530"/>
                  <a:ext cx="1" cy="1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9" name="Line 39"/>
                <p:cNvSpPr>
                  <a:spLocks noChangeShapeType="1"/>
                </p:cNvSpPr>
                <p:nvPr/>
              </p:nvSpPr>
              <p:spPr bwMode="auto">
                <a:xfrm>
                  <a:off x="3234" y="1530"/>
                  <a:ext cx="1" cy="2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0" name="Line 40"/>
                <p:cNvSpPr>
                  <a:spLocks noChangeShapeType="1"/>
                </p:cNvSpPr>
                <p:nvPr/>
              </p:nvSpPr>
              <p:spPr bwMode="auto">
                <a:xfrm>
                  <a:off x="3584" y="1530"/>
                  <a:ext cx="1" cy="2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410" y="1530"/>
                  <a:ext cx="1" cy="1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059" y="1530"/>
                  <a:ext cx="1" cy="1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3" name="Line 43"/>
                <p:cNvSpPr>
                  <a:spLocks noChangeShapeType="1"/>
                </p:cNvSpPr>
                <p:nvPr/>
              </p:nvSpPr>
              <p:spPr bwMode="auto">
                <a:xfrm>
                  <a:off x="2885" y="1530"/>
                  <a:ext cx="1" cy="2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709" y="1530"/>
                  <a:ext cx="1" cy="1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Line 45"/>
                <p:cNvSpPr>
                  <a:spLocks noChangeShapeType="1"/>
                </p:cNvSpPr>
                <p:nvPr/>
              </p:nvSpPr>
              <p:spPr bwMode="auto">
                <a:xfrm>
                  <a:off x="2533" y="1530"/>
                  <a:ext cx="1" cy="2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766" name="Group 46"/>
                <p:cNvGrpSpPr>
                  <a:grpSpLocks/>
                </p:cNvGrpSpPr>
                <p:nvPr/>
              </p:nvGrpSpPr>
              <p:grpSpPr bwMode="auto">
                <a:xfrm>
                  <a:off x="875" y="1530"/>
                  <a:ext cx="174" cy="61"/>
                  <a:chOff x="875" y="1530"/>
                  <a:chExt cx="174" cy="61"/>
                </a:xfrm>
              </p:grpSpPr>
              <p:sp>
                <p:nvSpPr>
                  <p:cNvPr id="30767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75" y="1530"/>
                    <a:ext cx="1" cy="6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6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048" y="1530"/>
                    <a:ext cx="1" cy="6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69" name="Group 49"/>
                <p:cNvGrpSpPr>
                  <a:grpSpLocks/>
                </p:cNvGrpSpPr>
                <p:nvPr/>
              </p:nvGrpSpPr>
              <p:grpSpPr bwMode="auto">
                <a:xfrm>
                  <a:off x="1226" y="1530"/>
                  <a:ext cx="175" cy="65"/>
                  <a:chOff x="1226" y="1530"/>
                  <a:chExt cx="175" cy="65"/>
                </a:xfrm>
              </p:grpSpPr>
              <p:sp>
                <p:nvSpPr>
                  <p:cNvPr id="3077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226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7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400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72" name="Group 52"/>
                <p:cNvGrpSpPr>
                  <a:grpSpLocks/>
                </p:cNvGrpSpPr>
                <p:nvPr/>
              </p:nvGrpSpPr>
              <p:grpSpPr bwMode="auto">
                <a:xfrm>
                  <a:off x="1567" y="1530"/>
                  <a:ext cx="173" cy="65"/>
                  <a:chOff x="1567" y="1530"/>
                  <a:chExt cx="173" cy="65"/>
                </a:xfrm>
              </p:grpSpPr>
              <p:sp>
                <p:nvSpPr>
                  <p:cNvPr id="30773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567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7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739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75" name="Group 55"/>
                <p:cNvGrpSpPr>
                  <a:grpSpLocks/>
                </p:cNvGrpSpPr>
                <p:nvPr/>
              </p:nvGrpSpPr>
              <p:grpSpPr bwMode="auto">
                <a:xfrm>
                  <a:off x="1925" y="1530"/>
                  <a:ext cx="174" cy="65"/>
                  <a:chOff x="1925" y="1530"/>
                  <a:chExt cx="174" cy="65"/>
                </a:xfrm>
              </p:grpSpPr>
              <p:sp>
                <p:nvSpPr>
                  <p:cNvPr id="30776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925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77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098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78" name="Group 58"/>
                <p:cNvGrpSpPr>
                  <a:grpSpLocks/>
                </p:cNvGrpSpPr>
                <p:nvPr/>
              </p:nvGrpSpPr>
              <p:grpSpPr bwMode="auto">
                <a:xfrm>
                  <a:off x="2266" y="1534"/>
                  <a:ext cx="175" cy="65"/>
                  <a:chOff x="2266" y="1534"/>
                  <a:chExt cx="175" cy="65"/>
                </a:xfrm>
              </p:grpSpPr>
              <p:sp>
                <p:nvSpPr>
                  <p:cNvPr id="3077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266" y="1534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8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440" y="1534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81" name="Group 61"/>
                <p:cNvGrpSpPr>
                  <a:grpSpLocks/>
                </p:cNvGrpSpPr>
                <p:nvPr/>
              </p:nvGrpSpPr>
              <p:grpSpPr bwMode="auto">
                <a:xfrm>
                  <a:off x="2623" y="1530"/>
                  <a:ext cx="175" cy="65"/>
                  <a:chOff x="2623" y="1530"/>
                  <a:chExt cx="175" cy="65"/>
                </a:xfrm>
              </p:grpSpPr>
              <p:sp>
                <p:nvSpPr>
                  <p:cNvPr id="3078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623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83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797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84" name="Group 64"/>
                <p:cNvGrpSpPr>
                  <a:grpSpLocks/>
                </p:cNvGrpSpPr>
                <p:nvPr/>
              </p:nvGrpSpPr>
              <p:grpSpPr bwMode="auto">
                <a:xfrm>
                  <a:off x="2976" y="1530"/>
                  <a:ext cx="173" cy="65"/>
                  <a:chOff x="2976" y="1530"/>
                  <a:chExt cx="173" cy="65"/>
                </a:xfrm>
              </p:grpSpPr>
              <p:sp>
                <p:nvSpPr>
                  <p:cNvPr id="30785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8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148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87" name="Group 67"/>
                <p:cNvGrpSpPr>
                  <a:grpSpLocks/>
                </p:cNvGrpSpPr>
                <p:nvPr/>
              </p:nvGrpSpPr>
              <p:grpSpPr bwMode="auto">
                <a:xfrm>
                  <a:off x="3328" y="1530"/>
                  <a:ext cx="174" cy="65"/>
                  <a:chOff x="3328" y="1530"/>
                  <a:chExt cx="174" cy="65"/>
                </a:xfrm>
              </p:grpSpPr>
              <p:sp>
                <p:nvSpPr>
                  <p:cNvPr id="30788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328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89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3501" y="1530"/>
                    <a:ext cx="1" cy="6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790" name="Line 70"/>
                <p:cNvSpPr>
                  <a:spLocks noChangeShapeType="1"/>
                </p:cNvSpPr>
                <p:nvPr/>
              </p:nvSpPr>
              <p:spPr bwMode="auto">
                <a:xfrm>
                  <a:off x="4284" y="1533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3758" y="1533"/>
                  <a:ext cx="1" cy="13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2" name="Line 72"/>
                <p:cNvSpPr>
                  <a:spLocks noChangeShapeType="1"/>
                </p:cNvSpPr>
                <p:nvPr/>
              </p:nvSpPr>
              <p:spPr bwMode="auto">
                <a:xfrm>
                  <a:off x="3934" y="1533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3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4108" y="1533"/>
                  <a:ext cx="1" cy="13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4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4457" y="1531"/>
                  <a:ext cx="1" cy="14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5" name="Line 75"/>
                <p:cNvSpPr>
                  <a:spLocks noChangeShapeType="1"/>
                </p:cNvSpPr>
                <p:nvPr/>
              </p:nvSpPr>
              <p:spPr bwMode="auto">
                <a:xfrm>
                  <a:off x="4633" y="1533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6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4809" y="1530"/>
                  <a:ext cx="1" cy="1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7" name="Line 77"/>
                <p:cNvSpPr>
                  <a:spLocks noChangeShapeType="1"/>
                </p:cNvSpPr>
                <p:nvPr/>
              </p:nvSpPr>
              <p:spPr bwMode="auto">
                <a:xfrm>
                  <a:off x="4985" y="1530"/>
                  <a:ext cx="1" cy="23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798" name="Group 78"/>
                <p:cNvGrpSpPr>
                  <a:grpSpLocks/>
                </p:cNvGrpSpPr>
                <p:nvPr/>
              </p:nvGrpSpPr>
              <p:grpSpPr bwMode="auto">
                <a:xfrm>
                  <a:off x="3675" y="1531"/>
                  <a:ext cx="173" cy="64"/>
                  <a:chOff x="3675" y="1531"/>
                  <a:chExt cx="173" cy="64"/>
                </a:xfrm>
              </p:grpSpPr>
              <p:sp>
                <p:nvSpPr>
                  <p:cNvPr id="3079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3675" y="1531"/>
                    <a:ext cx="1" cy="6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800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3847" y="1531"/>
                    <a:ext cx="1" cy="6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801" name="Group 81"/>
                <p:cNvGrpSpPr>
                  <a:grpSpLocks/>
                </p:cNvGrpSpPr>
                <p:nvPr/>
              </p:nvGrpSpPr>
              <p:grpSpPr bwMode="auto">
                <a:xfrm>
                  <a:off x="4027" y="1533"/>
                  <a:ext cx="174" cy="62"/>
                  <a:chOff x="4027" y="1533"/>
                  <a:chExt cx="174" cy="62"/>
                </a:xfrm>
              </p:grpSpPr>
              <p:sp>
                <p:nvSpPr>
                  <p:cNvPr id="30802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4027" y="1533"/>
                    <a:ext cx="1" cy="6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803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200" y="1533"/>
                    <a:ext cx="1" cy="6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804" name="Group 84"/>
                <p:cNvGrpSpPr>
                  <a:grpSpLocks/>
                </p:cNvGrpSpPr>
                <p:nvPr/>
              </p:nvGrpSpPr>
              <p:grpSpPr bwMode="auto">
                <a:xfrm>
                  <a:off x="4366" y="1533"/>
                  <a:ext cx="174" cy="62"/>
                  <a:chOff x="4366" y="1533"/>
                  <a:chExt cx="174" cy="62"/>
                </a:xfrm>
              </p:grpSpPr>
              <p:sp>
                <p:nvSpPr>
                  <p:cNvPr id="30805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4366" y="1533"/>
                    <a:ext cx="1" cy="6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806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4539" y="1533"/>
                    <a:ext cx="1" cy="6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807" name="Group 87"/>
                <p:cNvGrpSpPr>
                  <a:grpSpLocks/>
                </p:cNvGrpSpPr>
                <p:nvPr/>
              </p:nvGrpSpPr>
              <p:grpSpPr bwMode="auto">
                <a:xfrm>
                  <a:off x="4725" y="1533"/>
                  <a:ext cx="174" cy="62"/>
                  <a:chOff x="4725" y="1533"/>
                  <a:chExt cx="174" cy="62"/>
                </a:xfrm>
              </p:grpSpPr>
              <p:sp>
                <p:nvSpPr>
                  <p:cNvPr id="3080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4725" y="1533"/>
                    <a:ext cx="1" cy="6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809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4898" y="1533"/>
                    <a:ext cx="1" cy="6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810" name="Group 90"/>
              <p:cNvGrpSpPr>
                <a:grpSpLocks/>
              </p:cNvGrpSpPr>
              <p:nvPr/>
            </p:nvGrpSpPr>
            <p:grpSpPr bwMode="auto">
              <a:xfrm>
                <a:off x="1056" y="1725"/>
                <a:ext cx="3909" cy="96"/>
                <a:chOff x="1056" y="1725"/>
                <a:chExt cx="3909" cy="96"/>
              </a:xfrm>
            </p:grpSpPr>
            <p:sp>
              <p:nvSpPr>
                <p:cNvPr id="30811" name="Freeform 91"/>
                <p:cNvSpPr>
                  <a:spLocks/>
                </p:cNvSpPr>
                <p:nvPr/>
              </p:nvSpPr>
              <p:spPr bwMode="auto">
                <a:xfrm>
                  <a:off x="2096" y="1725"/>
                  <a:ext cx="60" cy="96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54" y="0"/>
                    </a:cxn>
                    <a:cxn ang="0">
                      <a:pos x="54" y="58"/>
                    </a:cxn>
                    <a:cxn ang="0">
                      <a:pos x="60" y="58"/>
                    </a:cxn>
                    <a:cxn ang="0">
                      <a:pos x="60" y="78"/>
                    </a:cxn>
                    <a:cxn ang="0">
                      <a:pos x="54" y="78"/>
                    </a:cxn>
                    <a:cxn ang="0">
                      <a:pos x="54" y="96"/>
                    </a:cxn>
                    <a:cxn ang="0">
                      <a:pos x="34" y="96"/>
                    </a:cxn>
                    <a:cxn ang="0">
                      <a:pos x="34" y="78"/>
                    </a:cxn>
                    <a:cxn ang="0">
                      <a:pos x="34" y="58"/>
                    </a:cxn>
                    <a:cxn ang="0">
                      <a:pos x="21" y="58"/>
                    </a:cxn>
                    <a:cxn ang="0">
                      <a:pos x="34" y="36"/>
                    </a:cxn>
                    <a:cxn ang="0">
                      <a:pos x="34" y="58"/>
                    </a:cxn>
                    <a:cxn ang="0">
                      <a:pos x="34" y="78"/>
                    </a:cxn>
                    <a:cxn ang="0">
                      <a:pos x="0" y="78"/>
                    </a:cxn>
                    <a:cxn ang="0">
                      <a:pos x="0" y="58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60" h="96">
                      <a:moveTo>
                        <a:pt x="34" y="0"/>
                      </a:moveTo>
                      <a:lnTo>
                        <a:pt x="54" y="0"/>
                      </a:lnTo>
                      <a:lnTo>
                        <a:pt x="54" y="58"/>
                      </a:lnTo>
                      <a:lnTo>
                        <a:pt x="60" y="58"/>
                      </a:lnTo>
                      <a:lnTo>
                        <a:pt x="60" y="78"/>
                      </a:lnTo>
                      <a:lnTo>
                        <a:pt x="54" y="78"/>
                      </a:lnTo>
                      <a:lnTo>
                        <a:pt x="54" y="96"/>
                      </a:lnTo>
                      <a:lnTo>
                        <a:pt x="34" y="96"/>
                      </a:lnTo>
                      <a:lnTo>
                        <a:pt x="34" y="78"/>
                      </a:lnTo>
                      <a:lnTo>
                        <a:pt x="34" y="58"/>
                      </a:lnTo>
                      <a:lnTo>
                        <a:pt x="21" y="58"/>
                      </a:lnTo>
                      <a:lnTo>
                        <a:pt x="34" y="36"/>
                      </a:lnTo>
                      <a:lnTo>
                        <a:pt x="34" y="58"/>
                      </a:lnTo>
                      <a:lnTo>
                        <a:pt x="34" y="78"/>
                      </a:lnTo>
                      <a:lnTo>
                        <a:pt x="0" y="78"/>
                      </a:lnTo>
                      <a:lnTo>
                        <a:pt x="0" y="58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2" name="Freeform 92"/>
                <p:cNvSpPr>
                  <a:spLocks/>
                </p:cNvSpPr>
                <p:nvPr/>
              </p:nvSpPr>
              <p:spPr bwMode="auto">
                <a:xfrm>
                  <a:off x="2799" y="1725"/>
                  <a:ext cx="54" cy="96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38" y="0"/>
                    </a:cxn>
                    <a:cxn ang="0">
                      <a:pos x="54" y="13"/>
                    </a:cxn>
                    <a:cxn ang="0">
                      <a:pos x="54" y="28"/>
                    </a:cxn>
                    <a:cxn ang="0">
                      <a:pos x="33" y="28"/>
                    </a:cxn>
                    <a:cxn ang="0">
                      <a:pos x="33" y="21"/>
                    </a:cxn>
                    <a:cxn ang="0">
                      <a:pos x="21" y="21"/>
                    </a:cxn>
                    <a:cxn ang="0">
                      <a:pos x="21" y="36"/>
                    </a:cxn>
                    <a:cxn ang="0">
                      <a:pos x="21" y="55"/>
                    </a:cxn>
                    <a:cxn ang="0">
                      <a:pos x="33" y="55"/>
                    </a:cxn>
                    <a:cxn ang="0">
                      <a:pos x="33" y="78"/>
                    </a:cxn>
                    <a:cxn ang="0">
                      <a:pos x="21" y="78"/>
                    </a:cxn>
                    <a:cxn ang="0">
                      <a:pos x="21" y="55"/>
                    </a:cxn>
                    <a:cxn ang="0">
                      <a:pos x="21" y="36"/>
                    </a:cxn>
                    <a:cxn ang="0">
                      <a:pos x="38" y="36"/>
                    </a:cxn>
                    <a:cxn ang="0">
                      <a:pos x="54" y="47"/>
                    </a:cxn>
                    <a:cxn ang="0">
                      <a:pos x="54" y="83"/>
                    </a:cxn>
                    <a:cxn ang="0">
                      <a:pos x="38" y="96"/>
                    </a:cxn>
                    <a:cxn ang="0">
                      <a:pos x="15" y="96"/>
                    </a:cxn>
                    <a:cxn ang="0">
                      <a:pos x="0" y="83"/>
                    </a:cxn>
                    <a:cxn ang="0">
                      <a:pos x="0" y="13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54" h="96">
                      <a:moveTo>
                        <a:pt x="15" y="0"/>
                      </a:moveTo>
                      <a:lnTo>
                        <a:pt x="38" y="0"/>
                      </a:lnTo>
                      <a:lnTo>
                        <a:pt x="54" y="13"/>
                      </a:lnTo>
                      <a:lnTo>
                        <a:pt x="54" y="28"/>
                      </a:lnTo>
                      <a:lnTo>
                        <a:pt x="33" y="28"/>
                      </a:lnTo>
                      <a:lnTo>
                        <a:pt x="33" y="21"/>
                      </a:lnTo>
                      <a:lnTo>
                        <a:pt x="21" y="21"/>
                      </a:lnTo>
                      <a:lnTo>
                        <a:pt x="21" y="36"/>
                      </a:lnTo>
                      <a:lnTo>
                        <a:pt x="21" y="55"/>
                      </a:lnTo>
                      <a:lnTo>
                        <a:pt x="33" y="55"/>
                      </a:lnTo>
                      <a:lnTo>
                        <a:pt x="33" y="78"/>
                      </a:lnTo>
                      <a:lnTo>
                        <a:pt x="21" y="78"/>
                      </a:lnTo>
                      <a:lnTo>
                        <a:pt x="21" y="55"/>
                      </a:lnTo>
                      <a:lnTo>
                        <a:pt x="21" y="36"/>
                      </a:lnTo>
                      <a:lnTo>
                        <a:pt x="38" y="36"/>
                      </a:lnTo>
                      <a:lnTo>
                        <a:pt x="54" y="47"/>
                      </a:lnTo>
                      <a:lnTo>
                        <a:pt x="54" y="83"/>
                      </a:lnTo>
                      <a:lnTo>
                        <a:pt x="38" y="96"/>
                      </a:lnTo>
                      <a:lnTo>
                        <a:pt x="15" y="96"/>
                      </a:lnTo>
                      <a:lnTo>
                        <a:pt x="0" y="83"/>
                      </a:lnTo>
                      <a:lnTo>
                        <a:pt x="0" y="1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3" name="Freeform 93"/>
                <p:cNvSpPr>
                  <a:spLocks/>
                </p:cNvSpPr>
                <p:nvPr/>
              </p:nvSpPr>
              <p:spPr bwMode="auto">
                <a:xfrm>
                  <a:off x="3504" y="1725"/>
                  <a:ext cx="54" cy="96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41" y="0"/>
                    </a:cxn>
                    <a:cxn ang="0">
                      <a:pos x="54" y="13"/>
                    </a:cxn>
                    <a:cxn ang="0">
                      <a:pos x="54" y="37"/>
                    </a:cxn>
                    <a:cxn ang="0">
                      <a:pos x="46" y="47"/>
                    </a:cxn>
                    <a:cxn ang="0">
                      <a:pos x="54" y="58"/>
                    </a:cxn>
                    <a:cxn ang="0">
                      <a:pos x="54" y="60"/>
                    </a:cxn>
                    <a:cxn ang="0">
                      <a:pos x="33" y="60"/>
                    </a:cxn>
                    <a:cxn ang="0">
                      <a:pos x="33" y="33"/>
                    </a:cxn>
                    <a:cxn ang="0">
                      <a:pos x="33" y="15"/>
                    </a:cxn>
                    <a:cxn ang="0">
                      <a:pos x="20" y="15"/>
                    </a:cxn>
                    <a:cxn ang="0">
                      <a:pos x="20" y="33"/>
                    </a:cxn>
                    <a:cxn ang="0">
                      <a:pos x="33" y="33"/>
                    </a:cxn>
                    <a:cxn ang="0">
                      <a:pos x="33" y="78"/>
                    </a:cxn>
                    <a:cxn ang="0">
                      <a:pos x="20" y="78"/>
                    </a:cxn>
                    <a:cxn ang="0">
                      <a:pos x="20" y="60"/>
                    </a:cxn>
                    <a:cxn ang="0">
                      <a:pos x="33" y="60"/>
                    </a:cxn>
                    <a:cxn ang="0">
                      <a:pos x="54" y="60"/>
                    </a:cxn>
                    <a:cxn ang="0">
                      <a:pos x="54" y="83"/>
                    </a:cxn>
                    <a:cxn ang="0">
                      <a:pos x="41" y="96"/>
                    </a:cxn>
                    <a:cxn ang="0">
                      <a:pos x="13" y="96"/>
                    </a:cxn>
                    <a:cxn ang="0">
                      <a:pos x="0" y="83"/>
                    </a:cxn>
                    <a:cxn ang="0">
                      <a:pos x="0" y="58"/>
                    </a:cxn>
                    <a:cxn ang="0">
                      <a:pos x="8" y="47"/>
                    </a:cxn>
                    <a:cxn ang="0">
                      <a:pos x="0" y="37"/>
                    </a:cxn>
                    <a:cxn ang="0">
                      <a:pos x="0" y="13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54" h="96">
                      <a:moveTo>
                        <a:pt x="13" y="0"/>
                      </a:moveTo>
                      <a:lnTo>
                        <a:pt x="41" y="0"/>
                      </a:lnTo>
                      <a:lnTo>
                        <a:pt x="54" y="13"/>
                      </a:lnTo>
                      <a:lnTo>
                        <a:pt x="54" y="37"/>
                      </a:lnTo>
                      <a:lnTo>
                        <a:pt x="46" y="47"/>
                      </a:lnTo>
                      <a:lnTo>
                        <a:pt x="54" y="58"/>
                      </a:lnTo>
                      <a:lnTo>
                        <a:pt x="54" y="60"/>
                      </a:lnTo>
                      <a:lnTo>
                        <a:pt x="33" y="60"/>
                      </a:lnTo>
                      <a:lnTo>
                        <a:pt x="33" y="33"/>
                      </a:lnTo>
                      <a:lnTo>
                        <a:pt x="33" y="15"/>
                      </a:lnTo>
                      <a:lnTo>
                        <a:pt x="20" y="15"/>
                      </a:lnTo>
                      <a:lnTo>
                        <a:pt x="20" y="33"/>
                      </a:lnTo>
                      <a:lnTo>
                        <a:pt x="33" y="33"/>
                      </a:lnTo>
                      <a:lnTo>
                        <a:pt x="33" y="78"/>
                      </a:lnTo>
                      <a:lnTo>
                        <a:pt x="20" y="78"/>
                      </a:lnTo>
                      <a:lnTo>
                        <a:pt x="20" y="60"/>
                      </a:lnTo>
                      <a:lnTo>
                        <a:pt x="33" y="60"/>
                      </a:lnTo>
                      <a:lnTo>
                        <a:pt x="54" y="60"/>
                      </a:lnTo>
                      <a:lnTo>
                        <a:pt x="54" y="83"/>
                      </a:lnTo>
                      <a:lnTo>
                        <a:pt x="41" y="96"/>
                      </a:lnTo>
                      <a:lnTo>
                        <a:pt x="13" y="96"/>
                      </a:lnTo>
                      <a:lnTo>
                        <a:pt x="0" y="83"/>
                      </a:lnTo>
                      <a:lnTo>
                        <a:pt x="0" y="58"/>
                      </a:lnTo>
                      <a:lnTo>
                        <a:pt x="8" y="47"/>
                      </a:lnTo>
                      <a:lnTo>
                        <a:pt x="0" y="37"/>
                      </a:lnTo>
                      <a:lnTo>
                        <a:pt x="0" y="1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4" name="Freeform 94"/>
                <p:cNvSpPr>
                  <a:spLocks/>
                </p:cNvSpPr>
                <p:nvPr/>
              </p:nvSpPr>
              <p:spPr bwMode="auto">
                <a:xfrm>
                  <a:off x="3849" y="1725"/>
                  <a:ext cx="53" cy="96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53" y="13"/>
                    </a:cxn>
                    <a:cxn ang="0">
                      <a:pos x="53" y="83"/>
                    </a:cxn>
                    <a:cxn ang="0">
                      <a:pos x="39" y="96"/>
                    </a:cxn>
                    <a:cxn ang="0">
                      <a:pos x="16" y="96"/>
                    </a:cxn>
                    <a:cxn ang="0">
                      <a:pos x="0" y="83"/>
                    </a:cxn>
                    <a:cxn ang="0">
                      <a:pos x="0" y="68"/>
                    </a:cxn>
                    <a:cxn ang="0">
                      <a:pos x="21" y="68"/>
                    </a:cxn>
                    <a:cxn ang="0">
                      <a:pos x="21" y="75"/>
                    </a:cxn>
                    <a:cxn ang="0">
                      <a:pos x="34" y="75"/>
                    </a:cxn>
                    <a:cxn ang="0">
                      <a:pos x="34" y="60"/>
                    </a:cxn>
                    <a:cxn ang="0">
                      <a:pos x="34" y="40"/>
                    </a:cxn>
                    <a:cxn ang="0">
                      <a:pos x="21" y="40"/>
                    </a:cxn>
                    <a:cxn ang="0">
                      <a:pos x="21" y="18"/>
                    </a:cxn>
                    <a:cxn ang="0">
                      <a:pos x="34" y="18"/>
                    </a:cxn>
                    <a:cxn ang="0">
                      <a:pos x="34" y="40"/>
                    </a:cxn>
                    <a:cxn ang="0">
                      <a:pos x="34" y="60"/>
                    </a:cxn>
                    <a:cxn ang="0">
                      <a:pos x="16" y="60"/>
                    </a:cxn>
                    <a:cxn ang="0">
                      <a:pos x="0" y="47"/>
                    </a:cxn>
                    <a:cxn ang="0">
                      <a:pos x="0" y="13"/>
                    </a:cxn>
                    <a:cxn ang="0">
                      <a:pos x="16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53" h="96">
                      <a:moveTo>
                        <a:pt x="39" y="0"/>
                      </a:moveTo>
                      <a:lnTo>
                        <a:pt x="53" y="13"/>
                      </a:lnTo>
                      <a:lnTo>
                        <a:pt x="53" y="83"/>
                      </a:lnTo>
                      <a:lnTo>
                        <a:pt x="39" y="96"/>
                      </a:lnTo>
                      <a:lnTo>
                        <a:pt x="16" y="96"/>
                      </a:lnTo>
                      <a:lnTo>
                        <a:pt x="0" y="83"/>
                      </a:lnTo>
                      <a:lnTo>
                        <a:pt x="0" y="68"/>
                      </a:lnTo>
                      <a:lnTo>
                        <a:pt x="21" y="68"/>
                      </a:lnTo>
                      <a:lnTo>
                        <a:pt x="21" y="75"/>
                      </a:lnTo>
                      <a:lnTo>
                        <a:pt x="34" y="75"/>
                      </a:lnTo>
                      <a:lnTo>
                        <a:pt x="34" y="60"/>
                      </a:lnTo>
                      <a:lnTo>
                        <a:pt x="34" y="40"/>
                      </a:lnTo>
                      <a:lnTo>
                        <a:pt x="21" y="40"/>
                      </a:lnTo>
                      <a:lnTo>
                        <a:pt x="21" y="18"/>
                      </a:lnTo>
                      <a:lnTo>
                        <a:pt x="34" y="18"/>
                      </a:lnTo>
                      <a:lnTo>
                        <a:pt x="34" y="40"/>
                      </a:lnTo>
                      <a:lnTo>
                        <a:pt x="34" y="60"/>
                      </a:lnTo>
                      <a:lnTo>
                        <a:pt x="16" y="60"/>
                      </a:lnTo>
                      <a:lnTo>
                        <a:pt x="0" y="47"/>
                      </a:lnTo>
                      <a:lnTo>
                        <a:pt x="0" y="13"/>
                      </a:lnTo>
                      <a:lnTo>
                        <a:pt x="16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5" name="Freeform 95"/>
                <p:cNvSpPr>
                  <a:spLocks/>
                </p:cNvSpPr>
                <p:nvPr/>
              </p:nvSpPr>
              <p:spPr bwMode="auto">
                <a:xfrm>
                  <a:off x="4209" y="1725"/>
                  <a:ext cx="52" cy="96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37" y="0"/>
                    </a:cxn>
                    <a:cxn ang="0">
                      <a:pos x="52" y="15"/>
                    </a:cxn>
                    <a:cxn ang="0">
                      <a:pos x="52" y="81"/>
                    </a:cxn>
                    <a:cxn ang="0">
                      <a:pos x="37" y="96"/>
                    </a:cxn>
                    <a:cxn ang="0">
                      <a:pos x="15" y="96"/>
                    </a:cxn>
                    <a:cxn ang="0">
                      <a:pos x="0" y="81"/>
                    </a:cxn>
                    <a:cxn ang="0">
                      <a:pos x="0" y="75"/>
                    </a:cxn>
                    <a:cxn ang="0">
                      <a:pos x="20" y="75"/>
                    </a:cxn>
                    <a:cxn ang="0">
                      <a:pos x="20" y="21"/>
                    </a:cxn>
                    <a:cxn ang="0">
                      <a:pos x="32" y="21"/>
                    </a:cxn>
                    <a:cxn ang="0">
                      <a:pos x="32" y="75"/>
                    </a:cxn>
                    <a:cxn ang="0">
                      <a:pos x="20" y="75"/>
                    </a:cxn>
                    <a:cxn ang="0">
                      <a:pos x="0" y="75"/>
                    </a:cxn>
                    <a:cxn ang="0">
                      <a:pos x="0" y="1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52" h="96">
                      <a:moveTo>
                        <a:pt x="15" y="0"/>
                      </a:moveTo>
                      <a:lnTo>
                        <a:pt x="37" y="0"/>
                      </a:lnTo>
                      <a:lnTo>
                        <a:pt x="52" y="15"/>
                      </a:lnTo>
                      <a:lnTo>
                        <a:pt x="52" y="81"/>
                      </a:lnTo>
                      <a:lnTo>
                        <a:pt x="37" y="96"/>
                      </a:lnTo>
                      <a:lnTo>
                        <a:pt x="15" y="96"/>
                      </a:lnTo>
                      <a:lnTo>
                        <a:pt x="0" y="81"/>
                      </a:lnTo>
                      <a:lnTo>
                        <a:pt x="0" y="75"/>
                      </a:lnTo>
                      <a:lnTo>
                        <a:pt x="20" y="75"/>
                      </a:lnTo>
                      <a:lnTo>
                        <a:pt x="20" y="21"/>
                      </a:lnTo>
                      <a:lnTo>
                        <a:pt x="32" y="21"/>
                      </a:lnTo>
                      <a:lnTo>
                        <a:pt x="32" y="75"/>
                      </a:lnTo>
                      <a:lnTo>
                        <a:pt x="20" y="75"/>
                      </a:lnTo>
                      <a:lnTo>
                        <a:pt x="0" y="75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6" name="Freeform 96"/>
                <p:cNvSpPr>
                  <a:spLocks/>
                </p:cNvSpPr>
                <p:nvPr/>
              </p:nvSpPr>
              <p:spPr bwMode="auto">
                <a:xfrm>
                  <a:off x="1056" y="1726"/>
                  <a:ext cx="30" cy="95"/>
                </a:xfrm>
                <a:custGeom>
                  <a:avLst/>
                  <a:gdLst/>
                  <a:ahLst/>
                  <a:cxnLst>
                    <a:cxn ang="0">
                      <a:pos x="10" y="95"/>
                    </a:cxn>
                    <a:cxn ang="0">
                      <a:pos x="30" y="95"/>
                    </a:cxn>
                    <a:cxn ang="0">
                      <a:pos x="30" y="0"/>
                    </a:cxn>
                    <a:cxn ang="0">
                      <a:pos x="5" y="0"/>
                    </a:cxn>
                    <a:cxn ang="0">
                      <a:pos x="0" y="20"/>
                    </a:cxn>
                    <a:cxn ang="0">
                      <a:pos x="10" y="20"/>
                    </a:cxn>
                    <a:cxn ang="0">
                      <a:pos x="10" y="95"/>
                    </a:cxn>
                  </a:cxnLst>
                  <a:rect l="0" t="0" r="r" b="b"/>
                  <a:pathLst>
                    <a:path w="30" h="95">
                      <a:moveTo>
                        <a:pt x="10" y="95"/>
                      </a:moveTo>
                      <a:lnTo>
                        <a:pt x="30" y="95"/>
                      </a:lnTo>
                      <a:lnTo>
                        <a:pt x="30" y="0"/>
                      </a:lnTo>
                      <a:lnTo>
                        <a:pt x="5" y="0"/>
                      </a:lnTo>
                      <a:lnTo>
                        <a:pt x="0" y="20"/>
                      </a:lnTo>
                      <a:lnTo>
                        <a:pt x="10" y="20"/>
                      </a:lnTo>
                      <a:lnTo>
                        <a:pt x="10" y="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7" name="Freeform 97"/>
                <p:cNvSpPr>
                  <a:spLocks/>
                </p:cNvSpPr>
                <p:nvPr/>
              </p:nvSpPr>
              <p:spPr bwMode="auto">
                <a:xfrm>
                  <a:off x="1401" y="1725"/>
                  <a:ext cx="52" cy="96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20" y="28"/>
                    </a:cxn>
                    <a:cxn ang="0">
                      <a:pos x="20" y="21"/>
                    </a:cxn>
                    <a:cxn ang="0">
                      <a:pos x="33" y="21"/>
                    </a:cxn>
                    <a:cxn ang="0">
                      <a:pos x="33" y="33"/>
                    </a:cxn>
                    <a:cxn ang="0">
                      <a:pos x="0" y="78"/>
                    </a:cxn>
                    <a:cxn ang="0">
                      <a:pos x="0" y="96"/>
                    </a:cxn>
                    <a:cxn ang="0">
                      <a:pos x="52" y="96"/>
                    </a:cxn>
                    <a:cxn ang="0">
                      <a:pos x="52" y="78"/>
                    </a:cxn>
                    <a:cxn ang="0">
                      <a:pos x="23" y="78"/>
                    </a:cxn>
                    <a:cxn ang="0">
                      <a:pos x="52" y="37"/>
                    </a:cxn>
                    <a:cxn ang="0">
                      <a:pos x="52" y="13"/>
                    </a:cxn>
                    <a:cxn ang="0">
                      <a:pos x="37" y="0"/>
                    </a:cxn>
                    <a:cxn ang="0">
                      <a:pos x="15" y="0"/>
                    </a:cxn>
                    <a:cxn ang="0">
                      <a:pos x="0" y="13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52" h="96">
                      <a:moveTo>
                        <a:pt x="0" y="28"/>
                      </a:moveTo>
                      <a:lnTo>
                        <a:pt x="20" y="28"/>
                      </a:lnTo>
                      <a:lnTo>
                        <a:pt x="20" y="21"/>
                      </a:lnTo>
                      <a:lnTo>
                        <a:pt x="33" y="21"/>
                      </a:lnTo>
                      <a:lnTo>
                        <a:pt x="33" y="33"/>
                      </a:lnTo>
                      <a:lnTo>
                        <a:pt x="0" y="78"/>
                      </a:lnTo>
                      <a:lnTo>
                        <a:pt x="0" y="96"/>
                      </a:lnTo>
                      <a:lnTo>
                        <a:pt x="52" y="96"/>
                      </a:lnTo>
                      <a:lnTo>
                        <a:pt x="52" y="78"/>
                      </a:lnTo>
                      <a:lnTo>
                        <a:pt x="23" y="78"/>
                      </a:lnTo>
                      <a:lnTo>
                        <a:pt x="52" y="37"/>
                      </a:lnTo>
                      <a:lnTo>
                        <a:pt x="52" y="13"/>
                      </a:lnTo>
                      <a:lnTo>
                        <a:pt x="37" y="0"/>
                      </a:lnTo>
                      <a:lnTo>
                        <a:pt x="15" y="0"/>
                      </a:lnTo>
                      <a:lnTo>
                        <a:pt x="0" y="13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8" name="Freeform 98"/>
                <p:cNvSpPr>
                  <a:spLocks/>
                </p:cNvSpPr>
                <p:nvPr/>
              </p:nvSpPr>
              <p:spPr bwMode="auto">
                <a:xfrm>
                  <a:off x="1750" y="1725"/>
                  <a:ext cx="56" cy="96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1" y="0"/>
                    </a:cxn>
                    <a:cxn ang="0">
                      <a:pos x="56" y="13"/>
                    </a:cxn>
                    <a:cxn ang="0">
                      <a:pos x="56" y="37"/>
                    </a:cxn>
                    <a:cxn ang="0">
                      <a:pos x="46" y="47"/>
                    </a:cxn>
                    <a:cxn ang="0">
                      <a:pos x="56" y="58"/>
                    </a:cxn>
                    <a:cxn ang="0">
                      <a:pos x="56" y="83"/>
                    </a:cxn>
                    <a:cxn ang="0">
                      <a:pos x="41" y="96"/>
                    </a:cxn>
                    <a:cxn ang="0">
                      <a:pos x="15" y="96"/>
                    </a:cxn>
                    <a:cxn ang="0">
                      <a:pos x="0" y="83"/>
                    </a:cxn>
                    <a:cxn ang="0">
                      <a:pos x="0" y="70"/>
                    </a:cxn>
                    <a:cxn ang="0">
                      <a:pos x="21" y="70"/>
                    </a:cxn>
                    <a:cxn ang="0">
                      <a:pos x="21" y="78"/>
                    </a:cxn>
                    <a:cxn ang="0">
                      <a:pos x="36" y="78"/>
                    </a:cxn>
                    <a:cxn ang="0">
                      <a:pos x="36" y="58"/>
                    </a:cxn>
                    <a:cxn ang="0">
                      <a:pos x="21" y="58"/>
                    </a:cxn>
                    <a:cxn ang="0">
                      <a:pos x="21" y="37"/>
                    </a:cxn>
                    <a:cxn ang="0">
                      <a:pos x="36" y="37"/>
                    </a:cxn>
                    <a:cxn ang="0">
                      <a:pos x="36" y="18"/>
                    </a:cxn>
                    <a:cxn ang="0">
                      <a:pos x="21" y="18"/>
                    </a:cxn>
                    <a:cxn ang="0">
                      <a:pos x="21" y="26"/>
                    </a:cxn>
                    <a:cxn ang="0">
                      <a:pos x="0" y="26"/>
                    </a:cxn>
                    <a:cxn ang="0">
                      <a:pos x="0" y="13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56" h="96">
                      <a:moveTo>
                        <a:pt x="15" y="0"/>
                      </a:moveTo>
                      <a:lnTo>
                        <a:pt x="41" y="0"/>
                      </a:lnTo>
                      <a:lnTo>
                        <a:pt x="56" y="13"/>
                      </a:lnTo>
                      <a:lnTo>
                        <a:pt x="56" y="37"/>
                      </a:lnTo>
                      <a:lnTo>
                        <a:pt x="46" y="47"/>
                      </a:lnTo>
                      <a:lnTo>
                        <a:pt x="56" y="58"/>
                      </a:lnTo>
                      <a:lnTo>
                        <a:pt x="56" y="83"/>
                      </a:lnTo>
                      <a:lnTo>
                        <a:pt x="41" y="96"/>
                      </a:lnTo>
                      <a:lnTo>
                        <a:pt x="15" y="96"/>
                      </a:lnTo>
                      <a:lnTo>
                        <a:pt x="0" y="83"/>
                      </a:lnTo>
                      <a:lnTo>
                        <a:pt x="0" y="70"/>
                      </a:lnTo>
                      <a:lnTo>
                        <a:pt x="21" y="70"/>
                      </a:lnTo>
                      <a:lnTo>
                        <a:pt x="21" y="78"/>
                      </a:lnTo>
                      <a:lnTo>
                        <a:pt x="36" y="78"/>
                      </a:lnTo>
                      <a:lnTo>
                        <a:pt x="36" y="58"/>
                      </a:lnTo>
                      <a:lnTo>
                        <a:pt x="21" y="58"/>
                      </a:lnTo>
                      <a:lnTo>
                        <a:pt x="21" y="37"/>
                      </a:lnTo>
                      <a:lnTo>
                        <a:pt x="36" y="37"/>
                      </a:lnTo>
                      <a:lnTo>
                        <a:pt x="36" y="18"/>
                      </a:lnTo>
                      <a:lnTo>
                        <a:pt x="21" y="18"/>
                      </a:lnTo>
                      <a:lnTo>
                        <a:pt x="21" y="26"/>
                      </a:lnTo>
                      <a:lnTo>
                        <a:pt x="0" y="26"/>
                      </a:lnTo>
                      <a:lnTo>
                        <a:pt x="0" y="1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9" name="Freeform 99"/>
                <p:cNvSpPr>
                  <a:spLocks/>
                </p:cNvSpPr>
                <p:nvPr/>
              </p:nvSpPr>
              <p:spPr bwMode="auto">
                <a:xfrm>
                  <a:off x="2455" y="1725"/>
                  <a:ext cx="55" cy="9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0"/>
                    </a:cxn>
                    <a:cxn ang="0">
                      <a:pos x="52" y="21"/>
                    </a:cxn>
                    <a:cxn ang="0">
                      <a:pos x="19" y="21"/>
                    </a:cxn>
                    <a:cxn ang="0">
                      <a:pos x="19" y="33"/>
                    </a:cxn>
                    <a:cxn ang="0">
                      <a:pos x="40" y="33"/>
                    </a:cxn>
                    <a:cxn ang="0">
                      <a:pos x="55" y="47"/>
                    </a:cxn>
                    <a:cxn ang="0">
                      <a:pos x="55" y="81"/>
                    </a:cxn>
                    <a:cxn ang="0">
                      <a:pos x="40" y="96"/>
                    </a:cxn>
                    <a:cxn ang="0">
                      <a:pos x="14" y="96"/>
                    </a:cxn>
                    <a:cxn ang="0">
                      <a:pos x="0" y="81"/>
                    </a:cxn>
                    <a:cxn ang="0">
                      <a:pos x="0" y="65"/>
                    </a:cxn>
                    <a:cxn ang="0">
                      <a:pos x="19" y="65"/>
                    </a:cxn>
                    <a:cxn ang="0">
                      <a:pos x="19" y="78"/>
                    </a:cxn>
                    <a:cxn ang="0">
                      <a:pos x="34" y="78"/>
                    </a:cxn>
                    <a:cxn ang="0">
                      <a:pos x="34" y="50"/>
                    </a:cxn>
                    <a:cxn ang="0">
                      <a:pos x="14" y="50"/>
                    </a:cxn>
                    <a:cxn ang="0">
                      <a:pos x="0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5" h="96">
                      <a:moveTo>
                        <a:pt x="0" y="0"/>
                      </a:moveTo>
                      <a:lnTo>
                        <a:pt x="52" y="0"/>
                      </a:lnTo>
                      <a:lnTo>
                        <a:pt x="52" y="21"/>
                      </a:lnTo>
                      <a:lnTo>
                        <a:pt x="19" y="21"/>
                      </a:lnTo>
                      <a:lnTo>
                        <a:pt x="19" y="33"/>
                      </a:lnTo>
                      <a:lnTo>
                        <a:pt x="40" y="33"/>
                      </a:lnTo>
                      <a:lnTo>
                        <a:pt x="55" y="47"/>
                      </a:lnTo>
                      <a:lnTo>
                        <a:pt x="55" y="81"/>
                      </a:lnTo>
                      <a:lnTo>
                        <a:pt x="40" y="96"/>
                      </a:lnTo>
                      <a:lnTo>
                        <a:pt x="14" y="96"/>
                      </a:lnTo>
                      <a:lnTo>
                        <a:pt x="0" y="81"/>
                      </a:lnTo>
                      <a:lnTo>
                        <a:pt x="0" y="65"/>
                      </a:lnTo>
                      <a:lnTo>
                        <a:pt x="19" y="65"/>
                      </a:lnTo>
                      <a:lnTo>
                        <a:pt x="19" y="78"/>
                      </a:lnTo>
                      <a:lnTo>
                        <a:pt x="34" y="78"/>
                      </a:lnTo>
                      <a:lnTo>
                        <a:pt x="34" y="50"/>
                      </a:lnTo>
                      <a:lnTo>
                        <a:pt x="14" y="50"/>
                      </a:lnTo>
                      <a:lnTo>
                        <a:pt x="0" y="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0" name="Freeform 100"/>
                <p:cNvSpPr>
                  <a:spLocks/>
                </p:cNvSpPr>
                <p:nvPr/>
              </p:nvSpPr>
              <p:spPr bwMode="auto">
                <a:xfrm>
                  <a:off x="3147" y="1725"/>
                  <a:ext cx="55" cy="9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5" y="0"/>
                    </a:cxn>
                    <a:cxn ang="0">
                      <a:pos x="55" y="21"/>
                    </a:cxn>
                    <a:cxn ang="0">
                      <a:pos x="22" y="96"/>
                    </a:cxn>
                    <a:cxn ang="0">
                      <a:pos x="0" y="96"/>
                    </a:cxn>
                    <a:cxn ang="0">
                      <a:pos x="32" y="21"/>
                    </a:cxn>
                    <a:cxn ang="0">
                      <a:pos x="0" y="2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5" h="96">
                      <a:moveTo>
                        <a:pt x="0" y="0"/>
                      </a:moveTo>
                      <a:lnTo>
                        <a:pt x="55" y="0"/>
                      </a:lnTo>
                      <a:lnTo>
                        <a:pt x="55" y="21"/>
                      </a:lnTo>
                      <a:lnTo>
                        <a:pt x="22" y="96"/>
                      </a:lnTo>
                      <a:lnTo>
                        <a:pt x="0" y="96"/>
                      </a:lnTo>
                      <a:lnTo>
                        <a:pt x="32" y="21"/>
                      </a:lnTo>
                      <a:lnTo>
                        <a:pt x="0" y="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1" name="Freeform 101"/>
                <p:cNvSpPr>
                  <a:spLocks/>
                </p:cNvSpPr>
                <p:nvPr/>
              </p:nvSpPr>
              <p:spPr bwMode="auto">
                <a:xfrm>
                  <a:off x="4912" y="1725"/>
                  <a:ext cx="53" cy="96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21" y="28"/>
                    </a:cxn>
                    <a:cxn ang="0">
                      <a:pos x="21" y="21"/>
                    </a:cxn>
                    <a:cxn ang="0">
                      <a:pos x="34" y="21"/>
                    </a:cxn>
                    <a:cxn ang="0">
                      <a:pos x="34" y="33"/>
                    </a:cxn>
                    <a:cxn ang="0">
                      <a:pos x="0" y="78"/>
                    </a:cxn>
                    <a:cxn ang="0">
                      <a:pos x="0" y="96"/>
                    </a:cxn>
                    <a:cxn ang="0">
                      <a:pos x="53" y="96"/>
                    </a:cxn>
                    <a:cxn ang="0">
                      <a:pos x="53" y="78"/>
                    </a:cxn>
                    <a:cxn ang="0">
                      <a:pos x="23" y="78"/>
                    </a:cxn>
                    <a:cxn ang="0">
                      <a:pos x="53" y="37"/>
                    </a:cxn>
                    <a:cxn ang="0">
                      <a:pos x="53" y="13"/>
                    </a:cxn>
                    <a:cxn ang="0">
                      <a:pos x="37" y="0"/>
                    </a:cxn>
                    <a:cxn ang="0">
                      <a:pos x="16" y="0"/>
                    </a:cxn>
                    <a:cxn ang="0">
                      <a:pos x="0" y="13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53" h="96">
                      <a:moveTo>
                        <a:pt x="0" y="28"/>
                      </a:moveTo>
                      <a:lnTo>
                        <a:pt x="21" y="28"/>
                      </a:lnTo>
                      <a:lnTo>
                        <a:pt x="21" y="21"/>
                      </a:lnTo>
                      <a:lnTo>
                        <a:pt x="34" y="21"/>
                      </a:lnTo>
                      <a:lnTo>
                        <a:pt x="34" y="33"/>
                      </a:lnTo>
                      <a:lnTo>
                        <a:pt x="0" y="78"/>
                      </a:lnTo>
                      <a:lnTo>
                        <a:pt x="0" y="96"/>
                      </a:lnTo>
                      <a:lnTo>
                        <a:pt x="53" y="96"/>
                      </a:lnTo>
                      <a:lnTo>
                        <a:pt x="53" y="78"/>
                      </a:lnTo>
                      <a:lnTo>
                        <a:pt x="23" y="78"/>
                      </a:lnTo>
                      <a:lnTo>
                        <a:pt x="53" y="37"/>
                      </a:lnTo>
                      <a:lnTo>
                        <a:pt x="53" y="13"/>
                      </a:lnTo>
                      <a:lnTo>
                        <a:pt x="37" y="0"/>
                      </a:lnTo>
                      <a:lnTo>
                        <a:pt x="16" y="0"/>
                      </a:lnTo>
                      <a:lnTo>
                        <a:pt x="0" y="13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2" name="Freeform 102"/>
                <p:cNvSpPr>
                  <a:spLocks/>
                </p:cNvSpPr>
                <p:nvPr/>
              </p:nvSpPr>
              <p:spPr bwMode="auto">
                <a:xfrm>
                  <a:off x="4159" y="1725"/>
                  <a:ext cx="30" cy="96"/>
                </a:xfrm>
                <a:custGeom>
                  <a:avLst/>
                  <a:gdLst/>
                  <a:ahLst/>
                  <a:cxnLst>
                    <a:cxn ang="0">
                      <a:pos x="9" y="96"/>
                    </a:cxn>
                    <a:cxn ang="0">
                      <a:pos x="30" y="96"/>
                    </a:cxn>
                    <a:cxn ang="0">
                      <a:pos x="30" y="0"/>
                    </a:cxn>
                    <a:cxn ang="0">
                      <a:pos x="4" y="0"/>
                    </a:cxn>
                    <a:cxn ang="0">
                      <a:pos x="0" y="21"/>
                    </a:cxn>
                    <a:cxn ang="0">
                      <a:pos x="9" y="21"/>
                    </a:cxn>
                    <a:cxn ang="0">
                      <a:pos x="9" y="96"/>
                    </a:cxn>
                  </a:cxnLst>
                  <a:rect l="0" t="0" r="r" b="b"/>
                  <a:pathLst>
                    <a:path w="30" h="96">
                      <a:moveTo>
                        <a:pt x="9" y="96"/>
                      </a:moveTo>
                      <a:lnTo>
                        <a:pt x="30" y="96"/>
                      </a:lnTo>
                      <a:lnTo>
                        <a:pt x="30" y="0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9" y="21"/>
                      </a:lnTo>
                      <a:lnTo>
                        <a:pt x="9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3" name="Freeform 103"/>
                <p:cNvSpPr>
                  <a:spLocks/>
                </p:cNvSpPr>
                <p:nvPr/>
              </p:nvSpPr>
              <p:spPr bwMode="auto">
                <a:xfrm>
                  <a:off x="4582" y="1725"/>
                  <a:ext cx="30" cy="96"/>
                </a:xfrm>
                <a:custGeom>
                  <a:avLst/>
                  <a:gdLst/>
                  <a:ahLst/>
                  <a:cxnLst>
                    <a:cxn ang="0">
                      <a:pos x="9" y="96"/>
                    </a:cxn>
                    <a:cxn ang="0">
                      <a:pos x="30" y="96"/>
                    </a:cxn>
                    <a:cxn ang="0">
                      <a:pos x="30" y="0"/>
                    </a:cxn>
                    <a:cxn ang="0">
                      <a:pos x="4" y="0"/>
                    </a:cxn>
                    <a:cxn ang="0">
                      <a:pos x="0" y="21"/>
                    </a:cxn>
                    <a:cxn ang="0">
                      <a:pos x="9" y="21"/>
                    </a:cxn>
                    <a:cxn ang="0">
                      <a:pos x="9" y="96"/>
                    </a:cxn>
                  </a:cxnLst>
                  <a:rect l="0" t="0" r="r" b="b"/>
                  <a:pathLst>
                    <a:path w="30" h="96">
                      <a:moveTo>
                        <a:pt x="9" y="96"/>
                      </a:moveTo>
                      <a:lnTo>
                        <a:pt x="30" y="96"/>
                      </a:lnTo>
                      <a:lnTo>
                        <a:pt x="30" y="0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9" y="21"/>
                      </a:lnTo>
                      <a:lnTo>
                        <a:pt x="9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4" name="Freeform 104"/>
                <p:cNvSpPr>
                  <a:spLocks/>
                </p:cNvSpPr>
                <p:nvPr/>
              </p:nvSpPr>
              <p:spPr bwMode="auto">
                <a:xfrm>
                  <a:off x="4858" y="1725"/>
                  <a:ext cx="30" cy="96"/>
                </a:xfrm>
                <a:custGeom>
                  <a:avLst/>
                  <a:gdLst/>
                  <a:ahLst/>
                  <a:cxnLst>
                    <a:cxn ang="0">
                      <a:pos x="10" y="96"/>
                    </a:cxn>
                    <a:cxn ang="0">
                      <a:pos x="30" y="96"/>
                    </a:cxn>
                    <a:cxn ang="0">
                      <a:pos x="30" y="0"/>
                    </a:cxn>
                    <a:cxn ang="0">
                      <a:pos x="5" y="0"/>
                    </a:cxn>
                    <a:cxn ang="0">
                      <a:pos x="0" y="21"/>
                    </a:cxn>
                    <a:cxn ang="0">
                      <a:pos x="10" y="21"/>
                    </a:cxn>
                    <a:cxn ang="0">
                      <a:pos x="10" y="96"/>
                    </a:cxn>
                  </a:cxnLst>
                  <a:rect l="0" t="0" r="r" b="b"/>
                  <a:pathLst>
                    <a:path w="30" h="96">
                      <a:moveTo>
                        <a:pt x="10" y="96"/>
                      </a:moveTo>
                      <a:lnTo>
                        <a:pt x="30" y="96"/>
                      </a:lnTo>
                      <a:lnTo>
                        <a:pt x="30" y="0"/>
                      </a:lnTo>
                      <a:lnTo>
                        <a:pt x="5" y="0"/>
                      </a:lnTo>
                      <a:lnTo>
                        <a:pt x="0" y="21"/>
                      </a:lnTo>
                      <a:lnTo>
                        <a:pt x="10" y="21"/>
                      </a:lnTo>
                      <a:lnTo>
                        <a:pt x="10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5" name="Freeform 105"/>
                <p:cNvSpPr>
                  <a:spLocks/>
                </p:cNvSpPr>
                <p:nvPr/>
              </p:nvSpPr>
              <p:spPr bwMode="auto">
                <a:xfrm>
                  <a:off x="4526" y="1725"/>
                  <a:ext cx="30" cy="96"/>
                </a:xfrm>
                <a:custGeom>
                  <a:avLst/>
                  <a:gdLst/>
                  <a:ahLst/>
                  <a:cxnLst>
                    <a:cxn ang="0">
                      <a:pos x="9" y="96"/>
                    </a:cxn>
                    <a:cxn ang="0">
                      <a:pos x="30" y="96"/>
                    </a:cxn>
                    <a:cxn ang="0">
                      <a:pos x="30" y="0"/>
                    </a:cxn>
                    <a:cxn ang="0">
                      <a:pos x="4" y="0"/>
                    </a:cxn>
                    <a:cxn ang="0">
                      <a:pos x="0" y="21"/>
                    </a:cxn>
                    <a:cxn ang="0">
                      <a:pos x="9" y="21"/>
                    </a:cxn>
                    <a:cxn ang="0">
                      <a:pos x="9" y="96"/>
                    </a:cxn>
                  </a:cxnLst>
                  <a:rect l="0" t="0" r="r" b="b"/>
                  <a:pathLst>
                    <a:path w="30" h="96">
                      <a:moveTo>
                        <a:pt x="9" y="96"/>
                      </a:moveTo>
                      <a:lnTo>
                        <a:pt x="30" y="96"/>
                      </a:lnTo>
                      <a:lnTo>
                        <a:pt x="30" y="0"/>
                      </a:lnTo>
                      <a:lnTo>
                        <a:pt x="4" y="0"/>
                      </a:lnTo>
                      <a:lnTo>
                        <a:pt x="0" y="21"/>
                      </a:lnTo>
                      <a:lnTo>
                        <a:pt x="9" y="21"/>
                      </a:lnTo>
                      <a:lnTo>
                        <a:pt x="9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3D86-D006-44D2-ABEB-8632C5FCA46E}" type="slidenum">
              <a:rPr lang="en-US"/>
              <a:pPr/>
              <a:t>19</a:t>
            </a:fld>
            <a:endParaRPr lang="en-US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459413" y="914400"/>
            <a:ext cx="28463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(artículos definidos)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261100" y="3200400"/>
            <a:ext cx="10842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el reloj</a:t>
            </a:r>
          </a:p>
        </p:txBody>
      </p:sp>
      <p:grpSp>
        <p:nvGrpSpPr>
          <p:cNvPr id="31834" name="Group 90"/>
          <p:cNvGrpSpPr>
            <a:grpSpLocks/>
          </p:cNvGrpSpPr>
          <p:nvPr/>
        </p:nvGrpSpPr>
        <p:grpSpPr bwMode="auto">
          <a:xfrm>
            <a:off x="762000" y="1752600"/>
            <a:ext cx="7850188" cy="3505200"/>
            <a:chOff x="480" y="1104"/>
            <a:chExt cx="4945" cy="2208"/>
          </a:xfrm>
        </p:grpSpPr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2880" y="1968"/>
              <a:ext cx="2545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Es ______________.</a:t>
              </a:r>
            </a:p>
          </p:txBody>
        </p:sp>
        <p:pic>
          <p:nvPicPr>
            <p:cNvPr id="31833" name="Picture 89" descr="C:\Program Files\Microsoft Office\Clipart\Office\Clock5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104"/>
              <a:ext cx="2208" cy="22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581A-CF91-46AC-A250-547C7EEBC2E6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941388" y="4157663"/>
            <a:ext cx="7261225" cy="16335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El Vocabulario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52738" y="1041400"/>
            <a:ext cx="346075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5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¿Cuál es?</a:t>
            </a: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8683-CBC9-40BB-A614-8DA73071B745}" type="slidenum">
              <a:rPr lang="en-US"/>
              <a:pPr/>
              <a:t>3</a:t>
            </a:fld>
            <a:endParaRPr lang="en-US"/>
          </a:p>
        </p:txBody>
      </p:sp>
      <p:sp>
        <p:nvSpPr>
          <p:cNvPr id="14556" name="Text Box 220"/>
          <p:cNvSpPr txBox="1">
            <a:spLocks noChangeArrowheads="1"/>
          </p:cNvSpPr>
          <p:nvPr/>
        </p:nvSpPr>
        <p:spPr bwMode="auto">
          <a:xfrm>
            <a:off x="838200" y="2300288"/>
            <a:ext cx="2062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profesor</a:t>
            </a:r>
          </a:p>
        </p:txBody>
      </p:sp>
      <p:sp>
        <p:nvSpPr>
          <p:cNvPr id="14557" name="Text Box 221"/>
          <p:cNvSpPr txBox="1">
            <a:spLocks noChangeArrowheads="1"/>
          </p:cNvSpPr>
          <p:nvPr/>
        </p:nvSpPr>
        <p:spPr bwMode="auto">
          <a:xfrm>
            <a:off x="3460750" y="2286000"/>
            <a:ext cx="22399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escritorio</a:t>
            </a:r>
          </a:p>
        </p:txBody>
      </p:sp>
      <p:sp>
        <p:nvSpPr>
          <p:cNvPr id="14558" name="Text Box 222"/>
          <p:cNvSpPr txBox="1">
            <a:spLocks noChangeArrowheads="1"/>
          </p:cNvSpPr>
          <p:nvPr/>
        </p:nvSpPr>
        <p:spPr bwMode="auto">
          <a:xfrm>
            <a:off x="6400800" y="2300288"/>
            <a:ext cx="22209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cuaderno</a:t>
            </a:r>
          </a:p>
        </p:txBody>
      </p:sp>
      <p:sp>
        <p:nvSpPr>
          <p:cNvPr id="14559" name="Text Box 223"/>
          <p:cNvSpPr txBox="1">
            <a:spLocks noChangeArrowheads="1"/>
          </p:cNvSpPr>
          <p:nvPr/>
        </p:nvSpPr>
        <p:spPr bwMode="auto">
          <a:xfrm>
            <a:off x="703263" y="5729288"/>
            <a:ext cx="186531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 pizarra</a:t>
            </a:r>
          </a:p>
        </p:txBody>
      </p:sp>
      <p:sp>
        <p:nvSpPr>
          <p:cNvPr id="14560" name="Text Box 224"/>
          <p:cNvSpPr txBox="1">
            <a:spLocks noChangeArrowheads="1"/>
          </p:cNvSpPr>
          <p:nvPr/>
        </p:nvSpPr>
        <p:spPr bwMode="auto">
          <a:xfrm>
            <a:off x="3886200" y="5729288"/>
            <a:ext cx="13874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libro</a:t>
            </a:r>
          </a:p>
        </p:txBody>
      </p:sp>
      <p:sp>
        <p:nvSpPr>
          <p:cNvPr id="14561" name="Text Box 225"/>
          <p:cNvSpPr txBox="1">
            <a:spLocks noChangeArrowheads="1"/>
          </p:cNvSpPr>
          <p:nvPr/>
        </p:nvSpPr>
        <p:spPr bwMode="auto">
          <a:xfrm>
            <a:off x="6607175" y="5729288"/>
            <a:ext cx="17875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 puerta</a:t>
            </a:r>
          </a:p>
        </p:txBody>
      </p:sp>
      <p:pic>
        <p:nvPicPr>
          <p:cNvPr id="14562" name="Picture 226" descr="c:\Program Files\Microsoft Office\Clipart\corpbas\j00791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"/>
            <a:ext cx="892175" cy="1600200"/>
          </a:xfrm>
          <a:prstGeom prst="rect">
            <a:avLst/>
          </a:prstGeom>
          <a:noFill/>
        </p:spPr>
      </p:pic>
      <p:pic>
        <p:nvPicPr>
          <p:cNvPr id="14563" name="Picture 227" descr="c:\Program Files\Common Files\Microsoft Shared\Clipart\cagcat50\BS0082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5225" y="685800"/>
            <a:ext cx="1731963" cy="1474788"/>
          </a:xfrm>
          <a:prstGeom prst="rect">
            <a:avLst/>
          </a:prstGeom>
          <a:noFill/>
        </p:spPr>
      </p:pic>
      <p:pic>
        <p:nvPicPr>
          <p:cNvPr id="14565" name="Picture 229" descr="c:\Program Files\Microsoft Office\Clipart\standard\stddir2\ed00105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886200"/>
            <a:ext cx="1487488" cy="1689100"/>
          </a:xfrm>
          <a:prstGeom prst="rect">
            <a:avLst/>
          </a:prstGeom>
          <a:noFill/>
        </p:spPr>
      </p:pic>
      <p:pic>
        <p:nvPicPr>
          <p:cNvPr id="14566" name="Picture 230" descr="c:\Program Files\Microsoft Office\Clipart\smbusbas\bd17226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685800"/>
            <a:ext cx="1284288" cy="1520825"/>
          </a:xfrm>
          <a:prstGeom prst="rect">
            <a:avLst/>
          </a:prstGeom>
          <a:noFill/>
        </p:spPr>
      </p:pic>
      <p:pic>
        <p:nvPicPr>
          <p:cNvPr id="14567" name="Picture 231" descr="c:\Program Files\Microsoft Office\Clipart\standard\stddir1\bd05629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89350" y="4191000"/>
            <a:ext cx="1765300" cy="1363663"/>
          </a:xfrm>
          <a:prstGeom prst="rect">
            <a:avLst/>
          </a:prstGeom>
          <a:noFill/>
        </p:spPr>
      </p:pic>
      <p:pic>
        <p:nvPicPr>
          <p:cNvPr id="14568" name="Picture 232" descr="c:\Program Files\Microsoft Office\Clipart\standard\stddir3\hh01298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3810000"/>
            <a:ext cx="1392238" cy="1809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56" grpId="0" autoUpdateAnimBg="0"/>
      <p:bldP spid="14557" grpId="0" autoUpdateAnimBg="0"/>
      <p:bldP spid="14558" grpId="0" autoUpdateAnimBg="0"/>
      <p:bldP spid="14559" grpId="0" autoUpdateAnimBg="0"/>
      <p:bldP spid="14560" grpId="0" autoUpdateAnimBg="0"/>
      <p:bldP spid="145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36B5-5833-4FBB-B412-2F841E54548F}" type="slidenum">
              <a:rPr lang="en-US"/>
              <a:pPr/>
              <a:t>4</a:t>
            </a:fld>
            <a:endParaRPr lang="en-US"/>
          </a:p>
        </p:txBody>
      </p:sp>
      <p:pic>
        <p:nvPicPr>
          <p:cNvPr id="6148" name="Picture 4" descr="C:\Program Files\Microsoft Office\Clipart\Office\Clock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114800"/>
            <a:ext cx="1465263" cy="1465263"/>
          </a:xfrm>
          <a:prstGeom prst="rect">
            <a:avLst/>
          </a:prstGeom>
          <a:noFill/>
        </p:spPr>
      </p:pic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1066800" y="4114800"/>
            <a:ext cx="1084263" cy="1414463"/>
            <a:chOff x="930" y="2391"/>
            <a:chExt cx="948" cy="1236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930" y="2391"/>
              <a:ext cx="948" cy="1236"/>
            </a:xfrm>
            <a:prstGeom prst="rect">
              <a:avLst/>
            </a:prstGeom>
            <a:solidFill>
              <a:srgbClr val="FFE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972" y="2436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1260" y="2436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548" y="2436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972" y="2724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1260" y="2724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548" y="2724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972" y="3012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260" y="3012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972" y="3300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1548" y="3012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1260" y="3300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548" y="3300"/>
              <a:ext cx="288" cy="288"/>
            </a:xfrm>
            <a:prstGeom prst="rect">
              <a:avLst/>
            </a:prstGeom>
            <a:solidFill>
              <a:srgbClr val="C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V="1">
              <a:off x="972" y="3011"/>
              <a:ext cx="8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975" y="3018"/>
              <a:ext cx="85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1323" y="2969"/>
              <a:ext cx="159" cy="4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5" y="24"/>
                </a:cxn>
                <a:cxn ang="0">
                  <a:pos x="30" y="33"/>
                </a:cxn>
                <a:cxn ang="0">
                  <a:pos x="63" y="45"/>
                </a:cxn>
                <a:cxn ang="0">
                  <a:pos x="96" y="45"/>
                </a:cxn>
                <a:cxn ang="0">
                  <a:pos x="141" y="24"/>
                </a:cxn>
                <a:cxn ang="0">
                  <a:pos x="153" y="18"/>
                </a:cxn>
                <a:cxn ang="0">
                  <a:pos x="159" y="0"/>
                </a:cxn>
                <a:cxn ang="0">
                  <a:pos x="120" y="12"/>
                </a:cxn>
                <a:cxn ang="0">
                  <a:pos x="96" y="21"/>
                </a:cxn>
                <a:cxn ang="0">
                  <a:pos x="69" y="21"/>
                </a:cxn>
                <a:cxn ang="0">
                  <a:pos x="39" y="15"/>
                </a:cxn>
                <a:cxn ang="0">
                  <a:pos x="0" y="3"/>
                </a:cxn>
              </a:cxnLst>
              <a:rect l="0" t="0" r="r" b="b"/>
              <a:pathLst>
                <a:path w="159" h="45">
                  <a:moveTo>
                    <a:pt x="0" y="3"/>
                  </a:moveTo>
                  <a:lnTo>
                    <a:pt x="15" y="24"/>
                  </a:lnTo>
                  <a:lnTo>
                    <a:pt x="30" y="33"/>
                  </a:lnTo>
                  <a:lnTo>
                    <a:pt x="63" y="45"/>
                  </a:lnTo>
                  <a:lnTo>
                    <a:pt x="96" y="45"/>
                  </a:lnTo>
                  <a:lnTo>
                    <a:pt x="141" y="24"/>
                  </a:lnTo>
                  <a:lnTo>
                    <a:pt x="153" y="18"/>
                  </a:lnTo>
                  <a:lnTo>
                    <a:pt x="159" y="0"/>
                  </a:lnTo>
                  <a:lnTo>
                    <a:pt x="120" y="12"/>
                  </a:lnTo>
                  <a:lnTo>
                    <a:pt x="96" y="21"/>
                  </a:lnTo>
                  <a:lnTo>
                    <a:pt x="69" y="21"/>
                  </a:lnTo>
                  <a:lnTo>
                    <a:pt x="39" y="1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60" name="Group 116"/>
          <p:cNvGrpSpPr>
            <a:grpSpLocks/>
          </p:cNvGrpSpPr>
          <p:nvPr/>
        </p:nvGrpSpPr>
        <p:grpSpPr bwMode="auto">
          <a:xfrm rot="-655047">
            <a:off x="3408363" y="4648200"/>
            <a:ext cx="2327275" cy="255588"/>
            <a:chOff x="619" y="1518"/>
            <a:chExt cx="4521" cy="498"/>
          </a:xfrm>
        </p:grpSpPr>
        <p:grpSp>
          <p:nvGrpSpPr>
            <p:cNvPr id="6181" name="Group 37"/>
            <p:cNvGrpSpPr>
              <a:grpSpLocks/>
            </p:cNvGrpSpPr>
            <p:nvPr/>
          </p:nvGrpSpPr>
          <p:grpSpPr bwMode="auto">
            <a:xfrm>
              <a:off x="619" y="1518"/>
              <a:ext cx="4521" cy="498"/>
              <a:chOff x="619" y="1518"/>
              <a:chExt cx="4521" cy="498"/>
            </a:xfrm>
          </p:grpSpPr>
          <p:sp>
            <p:nvSpPr>
              <p:cNvPr id="6178" name="Rectangle 34"/>
              <p:cNvSpPr>
                <a:spLocks noChangeArrowheads="1"/>
              </p:cNvSpPr>
              <p:nvPr/>
            </p:nvSpPr>
            <p:spPr bwMode="auto">
              <a:xfrm>
                <a:off x="619" y="1518"/>
                <a:ext cx="4520" cy="8"/>
              </a:xfrm>
              <a:prstGeom prst="rect">
                <a:avLst/>
              </a:prstGeom>
              <a:solidFill>
                <a:srgbClr val="A0A0A0"/>
              </a:solidFill>
              <a:ln w="12700">
                <a:solidFill>
                  <a:srgbClr val="606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Rectangle 35"/>
              <p:cNvSpPr>
                <a:spLocks noChangeArrowheads="1"/>
              </p:cNvSpPr>
              <p:nvPr/>
            </p:nvSpPr>
            <p:spPr bwMode="auto">
              <a:xfrm>
                <a:off x="620" y="1534"/>
                <a:ext cx="4520" cy="482"/>
              </a:xfrm>
              <a:prstGeom prst="rect">
                <a:avLst/>
              </a:prstGeom>
              <a:solidFill>
                <a:srgbClr val="FFA040"/>
              </a:solidFill>
              <a:ln w="12700">
                <a:solidFill>
                  <a:srgbClr val="FFA04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Rectangle 36"/>
              <p:cNvSpPr>
                <a:spLocks noChangeArrowheads="1"/>
              </p:cNvSpPr>
              <p:nvPr/>
            </p:nvSpPr>
            <p:spPr bwMode="auto">
              <a:xfrm>
                <a:off x="619" y="1840"/>
                <a:ext cx="4520" cy="176"/>
              </a:xfrm>
              <a:prstGeom prst="rect">
                <a:avLst/>
              </a:prstGeom>
              <a:solidFill>
                <a:srgbClr val="C06000"/>
              </a:solidFill>
              <a:ln w="12700">
                <a:solidFill>
                  <a:srgbClr val="FFA04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43" name="Group 99"/>
            <p:cNvGrpSpPr>
              <a:grpSpLocks/>
            </p:cNvGrpSpPr>
            <p:nvPr/>
          </p:nvGrpSpPr>
          <p:grpSpPr bwMode="auto">
            <a:xfrm>
              <a:off x="784" y="1530"/>
              <a:ext cx="4202" cy="236"/>
              <a:chOff x="784" y="1530"/>
              <a:chExt cx="4202" cy="236"/>
            </a:xfrm>
          </p:grpSpPr>
          <p:sp>
            <p:nvSpPr>
              <p:cNvPr id="6182" name="Line 38"/>
              <p:cNvSpPr>
                <a:spLocks noChangeShapeType="1"/>
              </p:cNvSpPr>
              <p:nvPr/>
            </p:nvSpPr>
            <p:spPr bwMode="auto">
              <a:xfrm>
                <a:off x="1484" y="1530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39"/>
              <p:cNvSpPr>
                <a:spLocks noChangeShapeType="1"/>
              </p:cNvSpPr>
              <p:nvPr/>
            </p:nvSpPr>
            <p:spPr bwMode="auto">
              <a:xfrm>
                <a:off x="784" y="1530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Line 40"/>
              <p:cNvSpPr>
                <a:spLocks noChangeShapeType="1"/>
              </p:cNvSpPr>
              <p:nvPr/>
            </p:nvSpPr>
            <p:spPr bwMode="auto">
              <a:xfrm flipV="1">
                <a:off x="959" y="1530"/>
                <a:ext cx="1" cy="1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Line 41"/>
              <p:cNvSpPr>
                <a:spLocks noChangeShapeType="1"/>
              </p:cNvSpPr>
              <p:nvPr/>
            </p:nvSpPr>
            <p:spPr bwMode="auto">
              <a:xfrm>
                <a:off x="1133" y="1530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6" name="Line 42"/>
              <p:cNvSpPr>
                <a:spLocks noChangeShapeType="1"/>
              </p:cNvSpPr>
              <p:nvPr/>
            </p:nvSpPr>
            <p:spPr bwMode="auto">
              <a:xfrm flipV="1">
                <a:off x="1309" y="1530"/>
                <a:ext cx="1" cy="1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Line 43"/>
              <p:cNvSpPr>
                <a:spLocks noChangeShapeType="1"/>
              </p:cNvSpPr>
              <p:nvPr/>
            </p:nvSpPr>
            <p:spPr bwMode="auto">
              <a:xfrm flipV="1">
                <a:off x="1658" y="1531"/>
                <a:ext cx="1" cy="14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8" name="Line 44"/>
              <p:cNvSpPr>
                <a:spLocks noChangeShapeType="1"/>
              </p:cNvSpPr>
              <p:nvPr/>
            </p:nvSpPr>
            <p:spPr bwMode="auto">
              <a:xfrm>
                <a:off x="1834" y="1530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 flipV="1">
                <a:off x="2009" y="1530"/>
                <a:ext cx="1" cy="1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>
                <a:off x="2185" y="1530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1" name="Line 47"/>
              <p:cNvSpPr>
                <a:spLocks noChangeShapeType="1"/>
              </p:cNvSpPr>
              <p:nvPr/>
            </p:nvSpPr>
            <p:spPr bwMode="auto">
              <a:xfrm flipV="1">
                <a:off x="2352" y="1530"/>
                <a:ext cx="1" cy="1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2" name="Line 48"/>
              <p:cNvSpPr>
                <a:spLocks noChangeShapeType="1"/>
              </p:cNvSpPr>
              <p:nvPr/>
            </p:nvSpPr>
            <p:spPr bwMode="auto">
              <a:xfrm>
                <a:off x="3234" y="1530"/>
                <a:ext cx="1" cy="2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>
                <a:off x="3584" y="1530"/>
                <a:ext cx="1" cy="2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 flipV="1">
                <a:off x="3410" y="1530"/>
                <a:ext cx="1" cy="1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5" name="Line 51"/>
              <p:cNvSpPr>
                <a:spLocks noChangeShapeType="1"/>
              </p:cNvSpPr>
              <p:nvPr/>
            </p:nvSpPr>
            <p:spPr bwMode="auto">
              <a:xfrm flipV="1">
                <a:off x="3059" y="1530"/>
                <a:ext cx="1" cy="1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6" name="Line 52"/>
              <p:cNvSpPr>
                <a:spLocks noChangeShapeType="1"/>
              </p:cNvSpPr>
              <p:nvPr/>
            </p:nvSpPr>
            <p:spPr bwMode="auto">
              <a:xfrm>
                <a:off x="2885" y="1530"/>
                <a:ext cx="1" cy="2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7" name="Line 53"/>
              <p:cNvSpPr>
                <a:spLocks noChangeShapeType="1"/>
              </p:cNvSpPr>
              <p:nvPr/>
            </p:nvSpPr>
            <p:spPr bwMode="auto">
              <a:xfrm flipV="1">
                <a:off x="2709" y="1530"/>
                <a:ext cx="1" cy="1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8" name="Line 54"/>
              <p:cNvSpPr>
                <a:spLocks noChangeShapeType="1"/>
              </p:cNvSpPr>
              <p:nvPr/>
            </p:nvSpPr>
            <p:spPr bwMode="auto">
              <a:xfrm>
                <a:off x="2533" y="1530"/>
                <a:ext cx="1" cy="2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01" name="Group 57"/>
              <p:cNvGrpSpPr>
                <a:grpSpLocks/>
              </p:cNvGrpSpPr>
              <p:nvPr/>
            </p:nvGrpSpPr>
            <p:grpSpPr bwMode="auto">
              <a:xfrm>
                <a:off x="875" y="1530"/>
                <a:ext cx="174" cy="61"/>
                <a:chOff x="875" y="1530"/>
                <a:chExt cx="174" cy="61"/>
              </a:xfrm>
            </p:grpSpPr>
            <p:sp>
              <p:nvSpPr>
                <p:cNvPr id="6199" name="Line 55"/>
                <p:cNvSpPr>
                  <a:spLocks noChangeShapeType="1"/>
                </p:cNvSpPr>
                <p:nvPr/>
              </p:nvSpPr>
              <p:spPr bwMode="auto">
                <a:xfrm>
                  <a:off x="875" y="1530"/>
                  <a:ext cx="1" cy="6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0" name="Line 56"/>
                <p:cNvSpPr>
                  <a:spLocks noChangeShapeType="1"/>
                </p:cNvSpPr>
                <p:nvPr/>
              </p:nvSpPr>
              <p:spPr bwMode="auto">
                <a:xfrm>
                  <a:off x="1048" y="1530"/>
                  <a:ext cx="1" cy="6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04" name="Group 60"/>
              <p:cNvGrpSpPr>
                <a:grpSpLocks/>
              </p:cNvGrpSpPr>
              <p:nvPr/>
            </p:nvGrpSpPr>
            <p:grpSpPr bwMode="auto">
              <a:xfrm>
                <a:off x="1226" y="1530"/>
                <a:ext cx="175" cy="65"/>
                <a:chOff x="1226" y="1530"/>
                <a:chExt cx="175" cy="65"/>
              </a:xfrm>
            </p:grpSpPr>
            <p:sp>
              <p:nvSpPr>
                <p:cNvPr id="6202" name="Line 58"/>
                <p:cNvSpPr>
                  <a:spLocks noChangeShapeType="1"/>
                </p:cNvSpPr>
                <p:nvPr/>
              </p:nvSpPr>
              <p:spPr bwMode="auto">
                <a:xfrm>
                  <a:off x="1226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3" name="Line 59"/>
                <p:cNvSpPr>
                  <a:spLocks noChangeShapeType="1"/>
                </p:cNvSpPr>
                <p:nvPr/>
              </p:nvSpPr>
              <p:spPr bwMode="auto">
                <a:xfrm>
                  <a:off x="1400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07" name="Group 63"/>
              <p:cNvGrpSpPr>
                <a:grpSpLocks/>
              </p:cNvGrpSpPr>
              <p:nvPr/>
            </p:nvGrpSpPr>
            <p:grpSpPr bwMode="auto">
              <a:xfrm>
                <a:off x="1567" y="1530"/>
                <a:ext cx="173" cy="65"/>
                <a:chOff x="1567" y="1530"/>
                <a:chExt cx="173" cy="65"/>
              </a:xfrm>
            </p:grpSpPr>
            <p:sp>
              <p:nvSpPr>
                <p:cNvPr id="6205" name="Line 61"/>
                <p:cNvSpPr>
                  <a:spLocks noChangeShapeType="1"/>
                </p:cNvSpPr>
                <p:nvPr/>
              </p:nvSpPr>
              <p:spPr bwMode="auto">
                <a:xfrm>
                  <a:off x="1567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6" name="Line 62"/>
                <p:cNvSpPr>
                  <a:spLocks noChangeShapeType="1"/>
                </p:cNvSpPr>
                <p:nvPr/>
              </p:nvSpPr>
              <p:spPr bwMode="auto">
                <a:xfrm>
                  <a:off x="1739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10" name="Group 66"/>
              <p:cNvGrpSpPr>
                <a:grpSpLocks/>
              </p:cNvGrpSpPr>
              <p:nvPr/>
            </p:nvGrpSpPr>
            <p:grpSpPr bwMode="auto">
              <a:xfrm>
                <a:off x="1925" y="1530"/>
                <a:ext cx="174" cy="65"/>
                <a:chOff x="1925" y="1530"/>
                <a:chExt cx="174" cy="65"/>
              </a:xfrm>
            </p:grpSpPr>
            <p:sp>
              <p:nvSpPr>
                <p:cNvPr id="6208" name="Line 64"/>
                <p:cNvSpPr>
                  <a:spLocks noChangeShapeType="1"/>
                </p:cNvSpPr>
                <p:nvPr/>
              </p:nvSpPr>
              <p:spPr bwMode="auto">
                <a:xfrm>
                  <a:off x="1925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9" name="Line 65"/>
                <p:cNvSpPr>
                  <a:spLocks noChangeShapeType="1"/>
                </p:cNvSpPr>
                <p:nvPr/>
              </p:nvSpPr>
              <p:spPr bwMode="auto">
                <a:xfrm>
                  <a:off x="2098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13" name="Group 69"/>
              <p:cNvGrpSpPr>
                <a:grpSpLocks/>
              </p:cNvGrpSpPr>
              <p:nvPr/>
            </p:nvGrpSpPr>
            <p:grpSpPr bwMode="auto">
              <a:xfrm>
                <a:off x="2266" y="1534"/>
                <a:ext cx="175" cy="65"/>
                <a:chOff x="2266" y="1534"/>
                <a:chExt cx="175" cy="65"/>
              </a:xfrm>
            </p:grpSpPr>
            <p:sp>
              <p:nvSpPr>
                <p:cNvPr id="6211" name="Line 67"/>
                <p:cNvSpPr>
                  <a:spLocks noChangeShapeType="1"/>
                </p:cNvSpPr>
                <p:nvPr/>
              </p:nvSpPr>
              <p:spPr bwMode="auto">
                <a:xfrm>
                  <a:off x="2266" y="1534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2" name="Line 68"/>
                <p:cNvSpPr>
                  <a:spLocks noChangeShapeType="1"/>
                </p:cNvSpPr>
                <p:nvPr/>
              </p:nvSpPr>
              <p:spPr bwMode="auto">
                <a:xfrm>
                  <a:off x="2440" y="1534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16" name="Group 72"/>
              <p:cNvGrpSpPr>
                <a:grpSpLocks/>
              </p:cNvGrpSpPr>
              <p:nvPr/>
            </p:nvGrpSpPr>
            <p:grpSpPr bwMode="auto">
              <a:xfrm>
                <a:off x="2623" y="1530"/>
                <a:ext cx="175" cy="65"/>
                <a:chOff x="2623" y="1530"/>
                <a:chExt cx="175" cy="65"/>
              </a:xfrm>
            </p:grpSpPr>
            <p:sp>
              <p:nvSpPr>
                <p:cNvPr id="6214" name="Line 70"/>
                <p:cNvSpPr>
                  <a:spLocks noChangeShapeType="1"/>
                </p:cNvSpPr>
                <p:nvPr/>
              </p:nvSpPr>
              <p:spPr bwMode="auto">
                <a:xfrm>
                  <a:off x="2623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5" name="Line 71"/>
                <p:cNvSpPr>
                  <a:spLocks noChangeShapeType="1"/>
                </p:cNvSpPr>
                <p:nvPr/>
              </p:nvSpPr>
              <p:spPr bwMode="auto">
                <a:xfrm>
                  <a:off x="2797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19" name="Group 75"/>
              <p:cNvGrpSpPr>
                <a:grpSpLocks/>
              </p:cNvGrpSpPr>
              <p:nvPr/>
            </p:nvGrpSpPr>
            <p:grpSpPr bwMode="auto">
              <a:xfrm>
                <a:off x="2976" y="1530"/>
                <a:ext cx="173" cy="65"/>
                <a:chOff x="2976" y="1530"/>
                <a:chExt cx="173" cy="65"/>
              </a:xfrm>
            </p:grpSpPr>
            <p:sp>
              <p:nvSpPr>
                <p:cNvPr id="6217" name="Line 73"/>
                <p:cNvSpPr>
                  <a:spLocks noChangeShapeType="1"/>
                </p:cNvSpPr>
                <p:nvPr/>
              </p:nvSpPr>
              <p:spPr bwMode="auto">
                <a:xfrm>
                  <a:off x="2976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8" name="Line 74"/>
                <p:cNvSpPr>
                  <a:spLocks noChangeShapeType="1"/>
                </p:cNvSpPr>
                <p:nvPr/>
              </p:nvSpPr>
              <p:spPr bwMode="auto">
                <a:xfrm>
                  <a:off x="3148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22" name="Group 78"/>
              <p:cNvGrpSpPr>
                <a:grpSpLocks/>
              </p:cNvGrpSpPr>
              <p:nvPr/>
            </p:nvGrpSpPr>
            <p:grpSpPr bwMode="auto">
              <a:xfrm>
                <a:off x="3328" y="1530"/>
                <a:ext cx="174" cy="65"/>
                <a:chOff x="3328" y="1530"/>
                <a:chExt cx="174" cy="65"/>
              </a:xfrm>
            </p:grpSpPr>
            <p:sp>
              <p:nvSpPr>
                <p:cNvPr id="6220" name="Line 76"/>
                <p:cNvSpPr>
                  <a:spLocks noChangeShapeType="1"/>
                </p:cNvSpPr>
                <p:nvPr/>
              </p:nvSpPr>
              <p:spPr bwMode="auto">
                <a:xfrm>
                  <a:off x="3328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1" name="Line 77"/>
                <p:cNvSpPr>
                  <a:spLocks noChangeShapeType="1"/>
                </p:cNvSpPr>
                <p:nvPr/>
              </p:nvSpPr>
              <p:spPr bwMode="auto">
                <a:xfrm>
                  <a:off x="3501" y="1530"/>
                  <a:ext cx="1" cy="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23" name="Line 79"/>
              <p:cNvSpPr>
                <a:spLocks noChangeShapeType="1"/>
              </p:cNvSpPr>
              <p:nvPr/>
            </p:nvSpPr>
            <p:spPr bwMode="auto">
              <a:xfrm>
                <a:off x="4284" y="1533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4" name="Line 80"/>
              <p:cNvSpPr>
                <a:spLocks noChangeShapeType="1"/>
              </p:cNvSpPr>
              <p:nvPr/>
            </p:nvSpPr>
            <p:spPr bwMode="auto">
              <a:xfrm flipV="1">
                <a:off x="3758" y="1533"/>
                <a:ext cx="1" cy="13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Line 81"/>
              <p:cNvSpPr>
                <a:spLocks noChangeShapeType="1"/>
              </p:cNvSpPr>
              <p:nvPr/>
            </p:nvSpPr>
            <p:spPr bwMode="auto">
              <a:xfrm>
                <a:off x="3934" y="1533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6" name="Line 82"/>
              <p:cNvSpPr>
                <a:spLocks noChangeShapeType="1"/>
              </p:cNvSpPr>
              <p:nvPr/>
            </p:nvSpPr>
            <p:spPr bwMode="auto">
              <a:xfrm flipV="1">
                <a:off x="4108" y="1533"/>
                <a:ext cx="1" cy="13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7" name="Line 83"/>
              <p:cNvSpPr>
                <a:spLocks noChangeShapeType="1"/>
              </p:cNvSpPr>
              <p:nvPr/>
            </p:nvSpPr>
            <p:spPr bwMode="auto">
              <a:xfrm flipV="1">
                <a:off x="4457" y="1531"/>
                <a:ext cx="1" cy="14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Line 84"/>
              <p:cNvSpPr>
                <a:spLocks noChangeShapeType="1"/>
              </p:cNvSpPr>
              <p:nvPr/>
            </p:nvSpPr>
            <p:spPr bwMode="auto">
              <a:xfrm>
                <a:off x="4633" y="1533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Line 85"/>
              <p:cNvSpPr>
                <a:spLocks noChangeShapeType="1"/>
              </p:cNvSpPr>
              <p:nvPr/>
            </p:nvSpPr>
            <p:spPr bwMode="auto">
              <a:xfrm flipV="1">
                <a:off x="4809" y="1530"/>
                <a:ext cx="1" cy="1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0" name="Line 86"/>
              <p:cNvSpPr>
                <a:spLocks noChangeShapeType="1"/>
              </p:cNvSpPr>
              <p:nvPr/>
            </p:nvSpPr>
            <p:spPr bwMode="auto">
              <a:xfrm>
                <a:off x="4985" y="1530"/>
                <a:ext cx="1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33" name="Group 89"/>
              <p:cNvGrpSpPr>
                <a:grpSpLocks/>
              </p:cNvGrpSpPr>
              <p:nvPr/>
            </p:nvGrpSpPr>
            <p:grpSpPr bwMode="auto">
              <a:xfrm>
                <a:off x="3675" y="1531"/>
                <a:ext cx="173" cy="64"/>
                <a:chOff x="3675" y="1531"/>
                <a:chExt cx="173" cy="64"/>
              </a:xfrm>
            </p:grpSpPr>
            <p:sp>
              <p:nvSpPr>
                <p:cNvPr id="6231" name="Line 87"/>
                <p:cNvSpPr>
                  <a:spLocks noChangeShapeType="1"/>
                </p:cNvSpPr>
                <p:nvPr/>
              </p:nvSpPr>
              <p:spPr bwMode="auto">
                <a:xfrm>
                  <a:off x="3675" y="1531"/>
                  <a:ext cx="1" cy="6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2" name="Line 88"/>
                <p:cNvSpPr>
                  <a:spLocks noChangeShapeType="1"/>
                </p:cNvSpPr>
                <p:nvPr/>
              </p:nvSpPr>
              <p:spPr bwMode="auto">
                <a:xfrm>
                  <a:off x="3847" y="1531"/>
                  <a:ext cx="1" cy="6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36" name="Group 92"/>
              <p:cNvGrpSpPr>
                <a:grpSpLocks/>
              </p:cNvGrpSpPr>
              <p:nvPr/>
            </p:nvGrpSpPr>
            <p:grpSpPr bwMode="auto">
              <a:xfrm>
                <a:off x="4027" y="1533"/>
                <a:ext cx="174" cy="62"/>
                <a:chOff x="4027" y="1533"/>
                <a:chExt cx="174" cy="62"/>
              </a:xfrm>
            </p:grpSpPr>
            <p:sp>
              <p:nvSpPr>
                <p:cNvPr id="6234" name="Line 90"/>
                <p:cNvSpPr>
                  <a:spLocks noChangeShapeType="1"/>
                </p:cNvSpPr>
                <p:nvPr/>
              </p:nvSpPr>
              <p:spPr bwMode="auto">
                <a:xfrm>
                  <a:off x="4027" y="1533"/>
                  <a:ext cx="1" cy="6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5" name="Line 91"/>
                <p:cNvSpPr>
                  <a:spLocks noChangeShapeType="1"/>
                </p:cNvSpPr>
                <p:nvPr/>
              </p:nvSpPr>
              <p:spPr bwMode="auto">
                <a:xfrm>
                  <a:off x="4200" y="1533"/>
                  <a:ext cx="1" cy="6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39" name="Group 95"/>
              <p:cNvGrpSpPr>
                <a:grpSpLocks/>
              </p:cNvGrpSpPr>
              <p:nvPr/>
            </p:nvGrpSpPr>
            <p:grpSpPr bwMode="auto">
              <a:xfrm>
                <a:off x="4366" y="1533"/>
                <a:ext cx="174" cy="62"/>
                <a:chOff x="4366" y="1533"/>
                <a:chExt cx="174" cy="62"/>
              </a:xfrm>
            </p:grpSpPr>
            <p:sp>
              <p:nvSpPr>
                <p:cNvPr id="6237" name="Line 93"/>
                <p:cNvSpPr>
                  <a:spLocks noChangeShapeType="1"/>
                </p:cNvSpPr>
                <p:nvPr/>
              </p:nvSpPr>
              <p:spPr bwMode="auto">
                <a:xfrm>
                  <a:off x="4366" y="1533"/>
                  <a:ext cx="1" cy="6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8" name="Line 94"/>
                <p:cNvSpPr>
                  <a:spLocks noChangeShapeType="1"/>
                </p:cNvSpPr>
                <p:nvPr/>
              </p:nvSpPr>
              <p:spPr bwMode="auto">
                <a:xfrm>
                  <a:off x="4539" y="1533"/>
                  <a:ext cx="1" cy="6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42" name="Group 98"/>
              <p:cNvGrpSpPr>
                <a:grpSpLocks/>
              </p:cNvGrpSpPr>
              <p:nvPr/>
            </p:nvGrpSpPr>
            <p:grpSpPr bwMode="auto">
              <a:xfrm>
                <a:off x="4725" y="1533"/>
                <a:ext cx="174" cy="62"/>
                <a:chOff x="4725" y="1533"/>
                <a:chExt cx="174" cy="62"/>
              </a:xfrm>
            </p:grpSpPr>
            <p:sp>
              <p:nvSpPr>
                <p:cNvPr id="6240" name="Line 96"/>
                <p:cNvSpPr>
                  <a:spLocks noChangeShapeType="1"/>
                </p:cNvSpPr>
                <p:nvPr/>
              </p:nvSpPr>
              <p:spPr bwMode="auto">
                <a:xfrm>
                  <a:off x="4725" y="1533"/>
                  <a:ext cx="1" cy="6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1" name="Line 97"/>
                <p:cNvSpPr>
                  <a:spLocks noChangeShapeType="1"/>
                </p:cNvSpPr>
                <p:nvPr/>
              </p:nvSpPr>
              <p:spPr bwMode="auto">
                <a:xfrm>
                  <a:off x="4898" y="1533"/>
                  <a:ext cx="1" cy="6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59" name="Group 115"/>
            <p:cNvGrpSpPr>
              <a:grpSpLocks/>
            </p:cNvGrpSpPr>
            <p:nvPr/>
          </p:nvGrpSpPr>
          <p:grpSpPr bwMode="auto">
            <a:xfrm>
              <a:off x="1056" y="1725"/>
              <a:ext cx="3909" cy="96"/>
              <a:chOff x="1056" y="1725"/>
              <a:chExt cx="3909" cy="96"/>
            </a:xfrm>
          </p:grpSpPr>
          <p:sp>
            <p:nvSpPr>
              <p:cNvPr id="6244" name="Freeform 100"/>
              <p:cNvSpPr>
                <a:spLocks/>
              </p:cNvSpPr>
              <p:nvPr/>
            </p:nvSpPr>
            <p:spPr bwMode="auto">
              <a:xfrm>
                <a:off x="2096" y="1725"/>
                <a:ext cx="60" cy="96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54" y="0"/>
                  </a:cxn>
                  <a:cxn ang="0">
                    <a:pos x="54" y="58"/>
                  </a:cxn>
                  <a:cxn ang="0">
                    <a:pos x="60" y="58"/>
                  </a:cxn>
                  <a:cxn ang="0">
                    <a:pos x="60" y="78"/>
                  </a:cxn>
                  <a:cxn ang="0">
                    <a:pos x="54" y="78"/>
                  </a:cxn>
                  <a:cxn ang="0">
                    <a:pos x="54" y="96"/>
                  </a:cxn>
                  <a:cxn ang="0">
                    <a:pos x="34" y="96"/>
                  </a:cxn>
                  <a:cxn ang="0">
                    <a:pos x="34" y="78"/>
                  </a:cxn>
                  <a:cxn ang="0">
                    <a:pos x="34" y="58"/>
                  </a:cxn>
                  <a:cxn ang="0">
                    <a:pos x="21" y="58"/>
                  </a:cxn>
                  <a:cxn ang="0">
                    <a:pos x="34" y="36"/>
                  </a:cxn>
                  <a:cxn ang="0">
                    <a:pos x="34" y="58"/>
                  </a:cxn>
                  <a:cxn ang="0">
                    <a:pos x="34" y="78"/>
                  </a:cxn>
                  <a:cxn ang="0">
                    <a:pos x="0" y="78"/>
                  </a:cxn>
                  <a:cxn ang="0">
                    <a:pos x="0" y="58"/>
                  </a:cxn>
                  <a:cxn ang="0">
                    <a:pos x="34" y="0"/>
                  </a:cxn>
                </a:cxnLst>
                <a:rect l="0" t="0" r="r" b="b"/>
                <a:pathLst>
                  <a:path w="60" h="96">
                    <a:moveTo>
                      <a:pt x="34" y="0"/>
                    </a:moveTo>
                    <a:lnTo>
                      <a:pt x="54" y="0"/>
                    </a:lnTo>
                    <a:lnTo>
                      <a:pt x="54" y="58"/>
                    </a:lnTo>
                    <a:lnTo>
                      <a:pt x="60" y="58"/>
                    </a:lnTo>
                    <a:lnTo>
                      <a:pt x="60" y="78"/>
                    </a:lnTo>
                    <a:lnTo>
                      <a:pt x="54" y="78"/>
                    </a:lnTo>
                    <a:lnTo>
                      <a:pt x="54" y="96"/>
                    </a:lnTo>
                    <a:lnTo>
                      <a:pt x="34" y="96"/>
                    </a:lnTo>
                    <a:lnTo>
                      <a:pt x="34" y="78"/>
                    </a:lnTo>
                    <a:lnTo>
                      <a:pt x="34" y="58"/>
                    </a:lnTo>
                    <a:lnTo>
                      <a:pt x="21" y="58"/>
                    </a:lnTo>
                    <a:lnTo>
                      <a:pt x="34" y="36"/>
                    </a:lnTo>
                    <a:lnTo>
                      <a:pt x="34" y="58"/>
                    </a:lnTo>
                    <a:lnTo>
                      <a:pt x="34" y="78"/>
                    </a:lnTo>
                    <a:lnTo>
                      <a:pt x="0" y="78"/>
                    </a:lnTo>
                    <a:lnTo>
                      <a:pt x="0" y="5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5" name="Freeform 101"/>
              <p:cNvSpPr>
                <a:spLocks/>
              </p:cNvSpPr>
              <p:nvPr/>
            </p:nvSpPr>
            <p:spPr bwMode="auto">
              <a:xfrm>
                <a:off x="2799" y="1725"/>
                <a:ext cx="54" cy="9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8" y="0"/>
                  </a:cxn>
                  <a:cxn ang="0">
                    <a:pos x="54" y="13"/>
                  </a:cxn>
                  <a:cxn ang="0">
                    <a:pos x="54" y="28"/>
                  </a:cxn>
                  <a:cxn ang="0">
                    <a:pos x="33" y="28"/>
                  </a:cxn>
                  <a:cxn ang="0">
                    <a:pos x="33" y="21"/>
                  </a:cxn>
                  <a:cxn ang="0">
                    <a:pos x="21" y="21"/>
                  </a:cxn>
                  <a:cxn ang="0">
                    <a:pos x="21" y="36"/>
                  </a:cxn>
                  <a:cxn ang="0">
                    <a:pos x="21" y="55"/>
                  </a:cxn>
                  <a:cxn ang="0">
                    <a:pos x="33" y="55"/>
                  </a:cxn>
                  <a:cxn ang="0">
                    <a:pos x="33" y="78"/>
                  </a:cxn>
                  <a:cxn ang="0">
                    <a:pos x="21" y="78"/>
                  </a:cxn>
                  <a:cxn ang="0">
                    <a:pos x="21" y="55"/>
                  </a:cxn>
                  <a:cxn ang="0">
                    <a:pos x="21" y="36"/>
                  </a:cxn>
                  <a:cxn ang="0">
                    <a:pos x="38" y="36"/>
                  </a:cxn>
                  <a:cxn ang="0">
                    <a:pos x="54" y="47"/>
                  </a:cxn>
                  <a:cxn ang="0">
                    <a:pos x="54" y="83"/>
                  </a:cxn>
                  <a:cxn ang="0">
                    <a:pos x="38" y="96"/>
                  </a:cxn>
                  <a:cxn ang="0">
                    <a:pos x="15" y="96"/>
                  </a:cxn>
                  <a:cxn ang="0">
                    <a:pos x="0" y="83"/>
                  </a:cxn>
                  <a:cxn ang="0">
                    <a:pos x="0" y="13"/>
                  </a:cxn>
                  <a:cxn ang="0">
                    <a:pos x="15" y="0"/>
                  </a:cxn>
                </a:cxnLst>
                <a:rect l="0" t="0" r="r" b="b"/>
                <a:pathLst>
                  <a:path w="54" h="96">
                    <a:moveTo>
                      <a:pt x="15" y="0"/>
                    </a:moveTo>
                    <a:lnTo>
                      <a:pt x="38" y="0"/>
                    </a:lnTo>
                    <a:lnTo>
                      <a:pt x="54" y="13"/>
                    </a:lnTo>
                    <a:lnTo>
                      <a:pt x="54" y="28"/>
                    </a:lnTo>
                    <a:lnTo>
                      <a:pt x="33" y="28"/>
                    </a:lnTo>
                    <a:lnTo>
                      <a:pt x="33" y="21"/>
                    </a:lnTo>
                    <a:lnTo>
                      <a:pt x="21" y="21"/>
                    </a:lnTo>
                    <a:lnTo>
                      <a:pt x="21" y="36"/>
                    </a:lnTo>
                    <a:lnTo>
                      <a:pt x="21" y="55"/>
                    </a:lnTo>
                    <a:lnTo>
                      <a:pt x="33" y="55"/>
                    </a:lnTo>
                    <a:lnTo>
                      <a:pt x="33" y="78"/>
                    </a:lnTo>
                    <a:lnTo>
                      <a:pt x="21" y="78"/>
                    </a:lnTo>
                    <a:lnTo>
                      <a:pt x="21" y="55"/>
                    </a:lnTo>
                    <a:lnTo>
                      <a:pt x="21" y="36"/>
                    </a:lnTo>
                    <a:lnTo>
                      <a:pt x="38" y="36"/>
                    </a:lnTo>
                    <a:lnTo>
                      <a:pt x="54" y="47"/>
                    </a:lnTo>
                    <a:lnTo>
                      <a:pt x="54" y="83"/>
                    </a:lnTo>
                    <a:lnTo>
                      <a:pt x="38" y="96"/>
                    </a:lnTo>
                    <a:lnTo>
                      <a:pt x="15" y="96"/>
                    </a:lnTo>
                    <a:lnTo>
                      <a:pt x="0" y="83"/>
                    </a:lnTo>
                    <a:lnTo>
                      <a:pt x="0" y="1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Freeform 102"/>
              <p:cNvSpPr>
                <a:spLocks/>
              </p:cNvSpPr>
              <p:nvPr/>
            </p:nvSpPr>
            <p:spPr bwMode="auto">
              <a:xfrm>
                <a:off x="3504" y="1725"/>
                <a:ext cx="54" cy="9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1" y="0"/>
                  </a:cxn>
                  <a:cxn ang="0">
                    <a:pos x="54" y="13"/>
                  </a:cxn>
                  <a:cxn ang="0">
                    <a:pos x="54" y="37"/>
                  </a:cxn>
                  <a:cxn ang="0">
                    <a:pos x="46" y="47"/>
                  </a:cxn>
                  <a:cxn ang="0">
                    <a:pos x="54" y="58"/>
                  </a:cxn>
                  <a:cxn ang="0">
                    <a:pos x="54" y="60"/>
                  </a:cxn>
                  <a:cxn ang="0">
                    <a:pos x="33" y="60"/>
                  </a:cxn>
                  <a:cxn ang="0">
                    <a:pos x="33" y="33"/>
                  </a:cxn>
                  <a:cxn ang="0">
                    <a:pos x="33" y="15"/>
                  </a:cxn>
                  <a:cxn ang="0">
                    <a:pos x="20" y="15"/>
                  </a:cxn>
                  <a:cxn ang="0">
                    <a:pos x="20" y="33"/>
                  </a:cxn>
                  <a:cxn ang="0">
                    <a:pos x="33" y="33"/>
                  </a:cxn>
                  <a:cxn ang="0">
                    <a:pos x="33" y="78"/>
                  </a:cxn>
                  <a:cxn ang="0">
                    <a:pos x="20" y="78"/>
                  </a:cxn>
                  <a:cxn ang="0">
                    <a:pos x="20" y="60"/>
                  </a:cxn>
                  <a:cxn ang="0">
                    <a:pos x="33" y="60"/>
                  </a:cxn>
                  <a:cxn ang="0">
                    <a:pos x="54" y="60"/>
                  </a:cxn>
                  <a:cxn ang="0">
                    <a:pos x="54" y="83"/>
                  </a:cxn>
                  <a:cxn ang="0">
                    <a:pos x="41" y="96"/>
                  </a:cxn>
                  <a:cxn ang="0">
                    <a:pos x="13" y="96"/>
                  </a:cxn>
                  <a:cxn ang="0">
                    <a:pos x="0" y="83"/>
                  </a:cxn>
                  <a:cxn ang="0">
                    <a:pos x="0" y="58"/>
                  </a:cxn>
                  <a:cxn ang="0">
                    <a:pos x="8" y="47"/>
                  </a:cxn>
                  <a:cxn ang="0">
                    <a:pos x="0" y="37"/>
                  </a:cxn>
                  <a:cxn ang="0">
                    <a:pos x="0" y="13"/>
                  </a:cxn>
                  <a:cxn ang="0">
                    <a:pos x="13" y="0"/>
                  </a:cxn>
                </a:cxnLst>
                <a:rect l="0" t="0" r="r" b="b"/>
                <a:pathLst>
                  <a:path w="54" h="96">
                    <a:moveTo>
                      <a:pt x="13" y="0"/>
                    </a:moveTo>
                    <a:lnTo>
                      <a:pt x="41" y="0"/>
                    </a:lnTo>
                    <a:lnTo>
                      <a:pt x="54" y="13"/>
                    </a:lnTo>
                    <a:lnTo>
                      <a:pt x="54" y="37"/>
                    </a:lnTo>
                    <a:lnTo>
                      <a:pt x="46" y="47"/>
                    </a:lnTo>
                    <a:lnTo>
                      <a:pt x="54" y="58"/>
                    </a:lnTo>
                    <a:lnTo>
                      <a:pt x="54" y="60"/>
                    </a:lnTo>
                    <a:lnTo>
                      <a:pt x="33" y="60"/>
                    </a:lnTo>
                    <a:lnTo>
                      <a:pt x="33" y="33"/>
                    </a:lnTo>
                    <a:lnTo>
                      <a:pt x="33" y="15"/>
                    </a:lnTo>
                    <a:lnTo>
                      <a:pt x="20" y="15"/>
                    </a:lnTo>
                    <a:lnTo>
                      <a:pt x="20" y="33"/>
                    </a:lnTo>
                    <a:lnTo>
                      <a:pt x="33" y="33"/>
                    </a:lnTo>
                    <a:lnTo>
                      <a:pt x="33" y="78"/>
                    </a:lnTo>
                    <a:lnTo>
                      <a:pt x="20" y="78"/>
                    </a:lnTo>
                    <a:lnTo>
                      <a:pt x="20" y="60"/>
                    </a:lnTo>
                    <a:lnTo>
                      <a:pt x="33" y="60"/>
                    </a:lnTo>
                    <a:lnTo>
                      <a:pt x="54" y="60"/>
                    </a:lnTo>
                    <a:lnTo>
                      <a:pt x="54" y="83"/>
                    </a:lnTo>
                    <a:lnTo>
                      <a:pt x="41" y="96"/>
                    </a:lnTo>
                    <a:lnTo>
                      <a:pt x="13" y="96"/>
                    </a:lnTo>
                    <a:lnTo>
                      <a:pt x="0" y="83"/>
                    </a:lnTo>
                    <a:lnTo>
                      <a:pt x="0" y="58"/>
                    </a:lnTo>
                    <a:lnTo>
                      <a:pt x="8" y="47"/>
                    </a:lnTo>
                    <a:lnTo>
                      <a:pt x="0" y="37"/>
                    </a:lnTo>
                    <a:lnTo>
                      <a:pt x="0" y="1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Freeform 103"/>
              <p:cNvSpPr>
                <a:spLocks/>
              </p:cNvSpPr>
              <p:nvPr/>
            </p:nvSpPr>
            <p:spPr bwMode="auto">
              <a:xfrm>
                <a:off x="3849" y="1725"/>
                <a:ext cx="53" cy="96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53" y="13"/>
                  </a:cxn>
                  <a:cxn ang="0">
                    <a:pos x="53" y="83"/>
                  </a:cxn>
                  <a:cxn ang="0">
                    <a:pos x="39" y="96"/>
                  </a:cxn>
                  <a:cxn ang="0">
                    <a:pos x="16" y="96"/>
                  </a:cxn>
                  <a:cxn ang="0">
                    <a:pos x="0" y="83"/>
                  </a:cxn>
                  <a:cxn ang="0">
                    <a:pos x="0" y="68"/>
                  </a:cxn>
                  <a:cxn ang="0">
                    <a:pos x="21" y="68"/>
                  </a:cxn>
                  <a:cxn ang="0">
                    <a:pos x="21" y="75"/>
                  </a:cxn>
                  <a:cxn ang="0">
                    <a:pos x="34" y="75"/>
                  </a:cxn>
                  <a:cxn ang="0">
                    <a:pos x="34" y="60"/>
                  </a:cxn>
                  <a:cxn ang="0">
                    <a:pos x="34" y="40"/>
                  </a:cxn>
                  <a:cxn ang="0">
                    <a:pos x="21" y="40"/>
                  </a:cxn>
                  <a:cxn ang="0">
                    <a:pos x="21" y="18"/>
                  </a:cxn>
                  <a:cxn ang="0">
                    <a:pos x="34" y="18"/>
                  </a:cxn>
                  <a:cxn ang="0">
                    <a:pos x="34" y="40"/>
                  </a:cxn>
                  <a:cxn ang="0">
                    <a:pos x="34" y="60"/>
                  </a:cxn>
                  <a:cxn ang="0">
                    <a:pos x="16" y="60"/>
                  </a:cxn>
                  <a:cxn ang="0">
                    <a:pos x="0" y="47"/>
                  </a:cxn>
                  <a:cxn ang="0">
                    <a:pos x="0" y="13"/>
                  </a:cxn>
                  <a:cxn ang="0">
                    <a:pos x="16" y="0"/>
                  </a:cxn>
                  <a:cxn ang="0">
                    <a:pos x="39" y="0"/>
                  </a:cxn>
                </a:cxnLst>
                <a:rect l="0" t="0" r="r" b="b"/>
                <a:pathLst>
                  <a:path w="53" h="96">
                    <a:moveTo>
                      <a:pt x="39" y="0"/>
                    </a:moveTo>
                    <a:lnTo>
                      <a:pt x="53" y="13"/>
                    </a:lnTo>
                    <a:lnTo>
                      <a:pt x="53" y="83"/>
                    </a:lnTo>
                    <a:lnTo>
                      <a:pt x="39" y="96"/>
                    </a:lnTo>
                    <a:lnTo>
                      <a:pt x="16" y="96"/>
                    </a:lnTo>
                    <a:lnTo>
                      <a:pt x="0" y="83"/>
                    </a:lnTo>
                    <a:lnTo>
                      <a:pt x="0" y="68"/>
                    </a:lnTo>
                    <a:lnTo>
                      <a:pt x="21" y="68"/>
                    </a:lnTo>
                    <a:lnTo>
                      <a:pt x="21" y="75"/>
                    </a:lnTo>
                    <a:lnTo>
                      <a:pt x="34" y="75"/>
                    </a:lnTo>
                    <a:lnTo>
                      <a:pt x="34" y="60"/>
                    </a:lnTo>
                    <a:lnTo>
                      <a:pt x="34" y="40"/>
                    </a:lnTo>
                    <a:lnTo>
                      <a:pt x="21" y="40"/>
                    </a:lnTo>
                    <a:lnTo>
                      <a:pt x="21" y="18"/>
                    </a:lnTo>
                    <a:lnTo>
                      <a:pt x="34" y="18"/>
                    </a:lnTo>
                    <a:lnTo>
                      <a:pt x="34" y="40"/>
                    </a:lnTo>
                    <a:lnTo>
                      <a:pt x="34" y="60"/>
                    </a:lnTo>
                    <a:lnTo>
                      <a:pt x="16" y="60"/>
                    </a:lnTo>
                    <a:lnTo>
                      <a:pt x="0" y="47"/>
                    </a:lnTo>
                    <a:lnTo>
                      <a:pt x="0" y="13"/>
                    </a:lnTo>
                    <a:lnTo>
                      <a:pt x="16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" name="Freeform 104"/>
              <p:cNvSpPr>
                <a:spLocks/>
              </p:cNvSpPr>
              <p:nvPr/>
            </p:nvSpPr>
            <p:spPr bwMode="auto">
              <a:xfrm>
                <a:off x="4209" y="1725"/>
                <a:ext cx="52" cy="9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7" y="0"/>
                  </a:cxn>
                  <a:cxn ang="0">
                    <a:pos x="52" y="15"/>
                  </a:cxn>
                  <a:cxn ang="0">
                    <a:pos x="52" y="81"/>
                  </a:cxn>
                  <a:cxn ang="0">
                    <a:pos x="37" y="96"/>
                  </a:cxn>
                  <a:cxn ang="0">
                    <a:pos x="15" y="96"/>
                  </a:cxn>
                  <a:cxn ang="0">
                    <a:pos x="0" y="81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21"/>
                  </a:cxn>
                  <a:cxn ang="0">
                    <a:pos x="32" y="21"/>
                  </a:cxn>
                  <a:cxn ang="0">
                    <a:pos x="32" y="75"/>
                  </a:cxn>
                  <a:cxn ang="0">
                    <a:pos x="20" y="75"/>
                  </a:cxn>
                  <a:cxn ang="0">
                    <a:pos x="0" y="75"/>
                  </a:cxn>
                  <a:cxn ang="0">
                    <a:pos x="0" y="15"/>
                  </a:cxn>
                  <a:cxn ang="0">
                    <a:pos x="15" y="0"/>
                  </a:cxn>
                </a:cxnLst>
                <a:rect l="0" t="0" r="r" b="b"/>
                <a:pathLst>
                  <a:path w="52" h="96">
                    <a:moveTo>
                      <a:pt x="15" y="0"/>
                    </a:moveTo>
                    <a:lnTo>
                      <a:pt x="37" y="0"/>
                    </a:lnTo>
                    <a:lnTo>
                      <a:pt x="52" y="15"/>
                    </a:lnTo>
                    <a:lnTo>
                      <a:pt x="52" y="81"/>
                    </a:lnTo>
                    <a:lnTo>
                      <a:pt x="37" y="96"/>
                    </a:lnTo>
                    <a:lnTo>
                      <a:pt x="15" y="96"/>
                    </a:lnTo>
                    <a:lnTo>
                      <a:pt x="0" y="81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21"/>
                    </a:lnTo>
                    <a:lnTo>
                      <a:pt x="32" y="21"/>
                    </a:lnTo>
                    <a:lnTo>
                      <a:pt x="32" y="75"/>
                    </a:lnTo>
                    <a:lnTo>
                      <a:pt x="20" y="75"/>
                    </a:lnTo>
                    <a:lnTo>
                      <a:pt x="0" y="75"/>
                    </a:lnTo>
                    <a:lnTo>
                      <a:pt x="0" y="1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" name="Freeform 105"/>
              <p:cNvSpPr>
                <a:spLocks/>
              </p:cNvSpPr>
              <p:nvPr/>
            </p:nvSpPr>
            <p:spPr bwMode="auto">
              <a:xfrm>
                <a:off x="1056" y="1726"/>
                <a:ext cx="30" cy="95"/>
              </a:xfrm>
              <a:custGeom>
                <a:avLst/>
                <a:gdLst/>
                <a:ahLst/>
                <a:cxnLst>
                  <a:cxn ang="0">
                    <a:pos x="10" y="95"/>
                  </a:cxn>
                  <a:cxn ang="0">
                    <a:pos x="30" y="95"/>
                  </a:cxn>
                  <a:cxn ang="0">
                    <a:pos x="30" y="0"/>
                  </a:cxn>
                  <a:cxn ang="0">
                    <a:pos x="5" y="0"/>
                  </a:cxn>
                  <a:cxn ang="0">
                    <a:pos x="0" y="20"/>
                  </a:cxn>
                  <a:cxn ang="0">
                    <a:pos x="10" y="20"/>
                  </a:cxn>
                  <a:cxn ang="0">
                    <a:pos x="10" y="95"/>
                  </a:cxn>
                </a:cxnLst>
                <a:rect l="0" t="0" r="r" b="b"/>
                <a:pathLst>
                  <a:path w="30" h="95">
                    <a:moveTo>
                      <a:pt x="10" y="95"/>
                    </a:moveTo>
                    <a:lnTo>
                      <a:pt x="30" y="95"/>
                    </a:lnTo>
                    <a:lnTo>
                      <a:pt x="30" y="0"/>
                    </a:lnTo>
                    <a:lnTo>
                      <a:pt x="5" y="0"/>
                    </a:lnTo>
                    <a:lnTo>
                      <a:pt x="0" y="20"/>
                    </a:lnTo>
                    <a:lnTo>
                      <a:pt x="10" y="20"/>
                    </a:lnTo>
                    <a:lnTo>
                      <a:pt x="1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" name="Freeform 106"/>
              <p:cNvSpPr>
                <a:spLocks/>
              </p:cNvSpPr>
              <p:nvPr/>
            </p:nvSpPr>
            <p:spPr bwMode="auto">
              <a:xfrm>
                <a:off x="1401" y="1725"/>
                <a:ext cx="52" cy="96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0" y="28"/>
                  </a:cxn>
                  <a:cxn ang="0">
                    <a:pos x="20" y="21"/>
                  </a:cxn>
                  <a:cxn ang="0">
                    <a:pos x="33" y="21"/>
                  </a:cxn>
                  <a:cxn ang="0">
                    <a:pos x="33" y="33"/>
                  </a:cxn>
                  <a:cxn ang="0">
                    <a:pos x="0" y="78"/>
                  </a:cxn>
                  <a:cxn ang="0">
                    <a:pos x="0" y="96"/>
                  </a:cxn>
                  <a:cxn ang="0">
                    <a:pos x="52" y="96"/>
                  </a:cxn>
                  <a:cxn ang="0">
                    <a:pos x="52" y="78"/>
                  </a:cxn>
                  <a:cxn ang="0">
                    <a:pos x="23" y="78"/>
                  </a:cxn>
                  <a:cxn ang="0">
                    <a:pos x="52" y="37"/>
                  </a:cxn>
                  <a:cxn ang="0">
                    <a:pos x="52" y="13"/>
                  </a:cxn>
                  <a:cxn ang="0">
                    <a:pos x="37" y="0"/>
                  </a:cxn>
                  <a:cxn ang="0">
                    <a:pos x="15" y="0"/>
                  </a:cxn>
                  <a:cxn ang="0">
                    <a:pos x="0" y="13"/>
                  </a:cxn>
                  <a:cxn ang="0">
                    <a:pos x="0" y="28"/>
                  </a:cxn>
                </a:cxnLst>
                <a:rect l="0" t="0" r="r" b="b"/>
                <a:pathLst>
                  <a:path w="52" h="96">
                    <a:moveTo>
                      <a:pt x="0" y="28"/>
                    </a:moveTo>
                    <a:lnTo>
                      <a:pt x="20" y="28"/>
                    </a:lnTo>
                    <a:lnTo>
                      <a:pt x="20" y="21"/>
                    </a:lnTo>
                    <a:lnTo>
                      <a:pt x="33" y="21"/>
                    </a:lnTo>
                    <a:lnTo>
                      <a:pt x="33" y="33"/>
                    </a:lnTo>
                    <a:lnTo>
                      <a:pt x="0" y="78"/>
                    </a:lnTo>
                    <a:lnTo>
                      <a:pt x="0" y="96"/>
                    </a:lnTo>
                    <a:lnTo>
                      <a:pt x="52" y="96"/>
                    </a:lnTo>
                    <a:lnTo>
                      <a:pt x="52" y="78"/>
                    </a:lnTo>
                    <a:lnTo>
                      <a:pt x="23" y="78"/>
                    </a:lnTo>
                    <a:lnTo>
                      <a:pt x="52" y="37"/>
                    </a:lnTo>
                    <a:lnTo>
                      <a:pt x="52" y="13"/>
                    </a:lnTo>
                    <a:lnTo>
                      <a:pt x="37" y="0"/>
                    </a:lnTo>
                    <a:lnTo>
                      <a:pt x="15" y="0"/>
                    </a:lnTo>
                    <a:lnTo>
                      <a:pt x="0" y="1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1" name="Freeform 107"/>
              <p:cNvSpPr>
                <a:spLocks/>
              </p:cNvSpPr>
              <p:nvPr/>
            </p:nvSpPr>
            <p:spPr bwMode="auto">
              <a:xfrm>
                <a:off x="1750" y="1725"/>
                <a:ext cx="56" cy="9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1" y="0"/>
                  </a:cxn>
                  <a:cxn ang="0">
                    <a:pos x="56" y="13"/>
                  </a:cxn>
                  <a:cxn ang="0">
                    <a:pos x="56" y="37"/>
                  </a:cxn>
                  <a:cxn ang="0">
                    <a:pos x="46" y="47"/>
                  </a:cxn>
                  <a:cxn ang="0">
                    <a:pos x="56" y="58"/>
                  </a:cxn>
                  <a:cxn ang="0">
                    <a:pos x="56" y="83"/>
                  </a:cxn>
                  <a:cxn ang="0">
                    <a:pos x="41" y="96"/>
                  </a:cxn>
                  <a:cxn ang="0">
                    <a:pos x="15" y="96"/>
                  </a:cxn>
                  <a:cxn ang="0">
                    <a:pos x="0" y="83"/>
                  </a:cxn>
                  <a:cxn ang="0">
                    <a:pos x="0" y="70"/>
                  </a:cxn>
                  <a:cxn ang="0">
                    <a:pos x="21" y="70"/>
                  </a:cxn>
                  <a:cxn ang="0">
                    <a:pos x="21" y="78"/>
                  </a:cxn>
                  <a:cxn ang="0">
                    <a:pos x="36" y="78"/>
                  </a:cxn>
                  <a:cxn ang="0">
                    <a:pos x="36" y="58"/>
                  </a:cxn>
                  <a:cxn ang="0">
                    <a:pos x="21" y="58"/>
                  </a:cxn>
                  <a:cxn ang="0">
                    <a:pos x="21" y="37"/>
                  </a:cxn>
                  <a:cxn ang="0">
                    <a:pos x="36" y="37"/>
                  </a:cxn>
                  <a:cxn ang="0">
                    <a:pos x="36" y="18"/>
                  </a:cxn>
                  <a:cxn ang="0">
                    <a:pos x="21" y="18"/>
                  </a:cxn>
                  <a:cxn ang="0">
                    <a:pos x="21" y="26"/>
                  </a:cxn>
                  <a:cxn ang="0">
                    <a:pos x="0" y="26"/>
                  </a:cxn>
                  <a:cxn ang="0">
                    <a:pos x="0" y="13"/>
                  </a:cxn>
                  <a:cxn ang="0">
                    <a:pos x="15" y="0"/>
                  </a:cxn>
                </a:cxnLst>
                <a:rect l="0" t="0" r="r" b="b"/>
                <a:pathLst>
                  <a:path w="56" h="96">
                    <a:moveTo>
                      <a:pt x="15" y="0"/>
                    </a:moveTo>
                    <a:lnTo>
                      <a:pt x="41" y="0"/>
                    </a:lnTo>
                    <a:lnTo>
                      <a:pt x="56" y="13"/>
                    </a:lnTo>
                    <a:lnTo>
                      <a:pt x="56" y="37"/>
                    </a:lnTo>
                    <a:lnTo>
                      <a:pt x="46" y="47"/>
                    </a:lnTo>
                    <a:lnTo>
                      <a:pt x="56" y="58"/>
                    </a:lnTo>
                    <a:lnTo>
                      <a:pt x="56" y="83"/>
                    </a:lnTo>
                    <a:lnTo>
                      <a:pt x="41" y="96"/>
                    </a:lnTo>
                    <a:lnTo>
                      <a:pt x="15" y="96"/>
                    </a:lnTo>
                    <a:lnTo>
                      <a:pt x="0" y="83"/>
                    </a:lnTo>
                    <a:lnTo>
                      <a:pt x="0" y="70"/>
                    </a:lnTo>
                    <a:lnTo>
                      <a:pt x="21" y="70"/>
                    </a:lnTo>
                    <a:lnTo>
                      <a:pt x="21" y="78"/>
                    </a:lnTo>
                    <a:lnTo>
                      <a:pt x="36" y="78"/>
                    </a:lnTo>
                    <a:lnTo>
                      <a:pt x="36" y="58"/>
                    </a:lnTo>
                    <a:lnTo>
                      <a:pt x="21" y="58"/>
                    </a:lnTo>
                    <a:lnTo>
                      <a:pt x="21" y="37"/>
                    </a:lnTo>
                    <a:lnTo>
                      <a:pt x="36" y="37"/>
                    </a:lnTo>
                    <a:lnTo>
                      <a:pt x="36" y="18"/>
                    </a:lnTo>
                    <a:lnTo>
                      <a:pt x="21" y="18"/>
                    </a:lnTo>
                    <a:lnTo>
                      <a:pt x="21" y="26"/>
                    </a:lnTo>
                    <a:lnTo>
                      <a:pt x="0" y="26"/>
                    </a:lnTo>
                    <a:lnTo>
                      <a:pt x="0" y="1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" name="Freeform 108"/>
              <p:cNvSpPr>
                <a:spLocks/>
              </p:cNvSpPr>
              <p:nvPr/>
            </p:nvSpPr>
            <p:spPr bwMode="auto">
              <a:xfrm>
                <a:off x="2455" y="1725"/>
                <a:ext cx="55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0"/>
                  </a:cxn>
                  <a:cxn ang="0">
                    <a:pos x="52" y="21"/>
                  </a:cxn>
                  <a:cxn ang="0">
                    <a:pos x="19" y="21"/>
                  </a:cxn>
                  <a:cxn ang="0">
                    <a:pos x="19" y="33"/>
                  </a:cxn>
                  <a:cxn ang="0">
                    <a:pos x="40" y="33"/>
                  </a:cxn>
                  <a:cxn ang="0">
                    <a:pos x="55" y="47"/>
                  </a:cxn>
                  <a:cxn ang="0">
                    <a:pos x="55" y="81"/>
                  </a:cxn>
                  <a:cxn ang="0">
                    <a:pos x="40" y="96"/>
                  </a:cxn>
                  <a:cxn ang="0">
                    <a:pos x="14" y="96"/>
                  </a:cxn>
                  <a:cxn ang="0">
                    <a:pos x="0" y="81"/>
                  </a:cxn>
                  <a:cxn ang="0">
                    <a:pos x="0" y="65"/>
                  </a:cxn>
                  <a:cxn ang="0">
                    <a:pos x="19" y="65"/>
                  </a:cxn>
                  <a:cxn ang="0">
                    <a:pos x="19" y="78"/>
                  </a:cxn>
                  <a:cxn ang="0">
                    <a:pos x="34" y="78"/>
                  </a:cxn>
                  <a:cxn ang="0">
                    <a:pos x="34" y="50"/>
                  </a:cxn>
                  <a:cxn ang="0">
                    <a:pos x="14" y="50"/>
                  </a:cxn>
                  <a:cxn ang="0">
                    <a:pos x="0" y="36"/>
                  </a:cxn>
                  <a:cxn ang="0">
                    <a:pos x="0" y="0"/>
                  </a:cxn>
                </a:cxnLst>
                <a:rect l="0" t="0" r="r" b="b"/>
                <a:pathLst>
                  <a:path w="55" h="96">
                    <a:moveTo>
                      <a:pt x="0" y="0"/>
                    </a:moveTo>
                    <a:lnTo>
                      <a:pt x="52" y="0"/>
                    </a:lnTo>
                    <a:lnTo>
                      <a:pt x="52" y="21"/>
                    </a:lnTo>
                    <a:lnTo>
                      <a:pt x="19" y="21"/>
                    </a:lnTo>
                    <a:lnTo>
                      <a:pt x="19" y="33"/>
                    </a:lnTo>
                    <a:lnTo>
                      <a:pt x="40" y="33"/>
                    </a:lnTo>
                    <a:lnTo>
                      <a:pt x="55" y="47"/>
                    </a:lnTo>
                    <a:lnTo>
                      <a:pt x="55" y="81"/>
                    </a:lnTo>
                    <a:lnTo>
                      <a:pt x="40" y="96"/>
                    </a:lnTo>
                    <a:lnTo>
                      <a:pt x="14" y="96"/>
                    </a:lnTo>
                    <a:lnTo>
                      <a:pt x="0" y="81"/>
                    </a:lnTo>
                    <a:lnTo>
                      <a:pt x="0" y="65"/>
                    </a:lnTo>
                    <a:lnTo>
                      <a:pt x="19" y="65"/>
                    </a:lnTo>
                    <a:lnTo>
                      <a:pt x="19" y="78"/>
                    </a:lnTo>
                    <a:lnTo>
                      <a:pt x="34" y="78"/>
                    </a:lnTo>
                    <a:lnTo>
                      <a:pt x="34" y="50"/>
                    </a:lnTo>
                    <a:lnTo>
                      <a:pt x="14" y="50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Freeform 109"/>
              <p:cNvSpPr>
                <a:spLocks/>
              </p:cNvSpPr>
              <p:nvPr/>
            </p:nvSpPr>
            <p:spPr bwMode="auto">
              <a:xfrm>
                <a:off x="3147" y="1725"/>
                <a:ext cx="55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" y="0"/>
                  </a:cxn>
                  <a:cxn ang="0">
                    <a:pos x="55" y="21"/>
                  </a:cxn>
                  <a:cxn ang="0">
                    <a:pos x="22" y="96"/>
                  </a:cxn>
                  <a:cxn ang="0">
                    <a:pos x="0" y="96"/>
                  </a:cxn>
                  <a:cxn ang="0">
                    <a:pos x="32" y="21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55" h="96">
                    <a:moveTo>
                      <a:pt x="0" y="0"/>
                    </a:moveTo>
                    <a:lnTo>
                      <a:pt x="55" y="0"/>
                    </a:lnTo>
                    <a:lnTo>
                      <a:pt x="55" y="21"/>
                    </a:lnTo>
                    <a:lnTo>
                      <a:pt x="22" y="96"/>
                    </a:lnTo>
                    <a:lnTo>
                      <a:pt x="0" y="96"/>
                    </a:lnTo>
                    <a:lnTo>
                      <a:pt x="32" y="21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" name="Freeform 110"/>
              <p:cNvSpPr>
                <a:spLocks/>
              </p:cNvSpPr>
              <p:nvPr/>
            </p:nvSpPr>
            <p:spPr bwMode="auto">
              <a:xfrm>
                <a:off x="4912" y="1725"/>
                <a:ext cx="53" cy="96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1" y="28"/>
                  </a:cxn>
                  <a:cxn ang="0">
                    <a:pos x="21" y="21"/>
                  </a:cxn>
                  <a:cxn ang="0">
                    <a:pos x="34" y="21"/>
                  </a:cxn>
                  <a:cxn ang="0">
                    <a:pos x="34" y="33"/>
                  </a:cxn>
                  <a:cxn ang="0">
                    <a:pos x="0" y="78"/>
                  </a:cxn>
                  <a:cxn ang="0">
                    <a:pos x="0" y="96"/>
                  </a:cxn>
                  <a:cxn ang="0">
                    <a:pos x="53" y="96"/>
                  </a:cxn>
                  <a:cxn ang="0">
                    <a:pos x="53" y="78"/>
                  </a:cxn>
                  <a:cxn ang="0">
                    <a:pos x="23" y="78"/>
                  </a:cxn>
                  <a:cxn ang="0">
                    <a:pos x="53" y="37"/>
                  </a:cxn>
                  <a:cxn ang="0">
                    <a:pos x="53" y="13"/>
                  </a:cxn>
                  <a:cxn ang="0">
                    <a:pos x="37" y="0"/>
                  </a:cxn>
                  <a:cxn ang="0">
                    <a:pos x="16" y="0"/>
                  </a:cxn>
                  <a:cxn ang="0">
                    <a:pos x="0" y="13"/>
                  </a:cxn>
                  <a:cxn ang="0">
                    <a:pos x="0" y="28"/>
                  </a:cxn>
                </a:cxnLst>
                <a:rect l="0" t="0" r="r" b="b"/>
                <a:pathLst>
                  <a:path w="53" h="96">
                    <a:moveTo>
                      <a:pt x="0" y="28"/>
                    </a:moveTo>
                    <a:lnTo>
                      <a:pt x="21" y="28"/>
                    </a:lnTo>
                    <a:lnTo>
                      <a:pt x="21" y="21"/>
                    </a:lnTo>
                    <a:lnTo>
                      <a:pt x="34" y="21"/>
                    </a:lnTo>
                    <a:lnTo>
                      <a:pt x="34" y="33"/>
                    </a:lnTo>
                    <a:lnTo>
                      <a:pt x="0" y="78"/>
                    </a:lnTo>
                    <a:lnTo>
                      <a:pt x="0" y="96"/>
                    </a:lnTo>
                    <a:lnTo>
                      <a:pt x="53" y="96"/>
                    </a:lnTo>
                    <a:lnTo>
                      <a:pt x="53" y="78"/>
                    </a:lnTo>
                    <a:lnTo>
                      <a:pt x="23" y="78"/>
                    </a:lnTo>
                    <a:lnTo>
                      <a:pt x="53" y="37"/>
                    </a:lnTo>
                    <a:lnTo>
                      <a:pt x="53" y="13"/>
                    </a:lnTo>
                    <a:lnTo>
                      <a:pt x="37" y="0"/>
                    </a:lnTo>
                    <a:lnTo>
                      <a:pt x="16" y="0"/>
                    </a:lnTo>
                    <a:lnTo>
                      <a:pt x="0" y="1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5" name="Freeform 111"/>
              <p:cNvSpPr>
                <a:spLocks/>
              </p:cNvSpPr>
              <p:nvPr/>
            </p:nvSpPr>
            <p:spPr bwMode="auto">
              <a:xfrm>
                <a:off x="4159" y="1725"/>
                <a:ext cx="30" cy="96"/>
              </a:xfrm>
              <a:custGeom>
                <a:avLst/>
                <a:gdLst/>
                <a:ahLst/>
                <a:cxnLst>
                  <a:cxn ang="0">
                    <a:pos x="9" y="96"/>
                  </a:cxn>
                  <a:cxn ang="0">
                    <a:pos x="30" y="96"/>
                  </a:cxn>
                  <a:cxn ang="0">
                    <a:pos x="30" y="0"/>
                  </a:cxn>
                  <a:cxn ang="0">
                    <a:pos x="4" y="0"/>
                  </a:cxn>
                  <a:cxn ang="0">
                    <a:pos x="0" y="21"/>
                  </a:cxn>
                  <a:cxn ang="0">
                    <a:pos x="9" y="21"/>
                  </a:cxn>
                  <a:cxn ang="0">
                    <a:pos x="9" y="96"/>
                  </a:cxn>
                </a:cxnLst>
                <a:rect l="0" t="0" r="r" b="b"/>
                <a:pathLst>
                  <a:path w="30" h="96">
                    <a:moveTo>
                      <a:pt x="9" y="96"/>
                    </a:moveTo>
                    <a:lnTo>
                      <a:pt x="30" y="96"/>
                    </a:lnTo>
                    <a:lnTo>
                      <a:pt x="30" y="0"/>
                    </a:lnTo>
                    <a:lnTo>
                      <a:pt x="4" y="0"/>
                    </a:lnTo>
                    <a:lnTo>
                      <a:pt x="0" y="21"/>
                    </a:lnTo>
                    <a:lnTo>
                      <a:pt x="9" y="21"/>
                    </a:lnTo>
                    <a:lnTo>
                      <a:pt x="9" y="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" name="Freeform 112"/>
              <p:cNvSpPr>
                <a:spLocks/>
              </p:cNvSpPr>
              <p:nvPr/>
            </p:nvSpPr>
            <p:spPr bwMode="auto">
              <a:xfrm>
                <a:off x="4582" y="1725"/>
                <a:ext cx="30" cy="96"/>
              </a:xfrm>
              <a:custGeom>
                <a:avLst/>
                <a:gdLst/>
                <a:ahLst/>
                <a:cxnLst>
                  <a:cxn ang="0">
                    <a:pos x="9" y="96"/>
                  </a:cxn>
                  <a:cxn ang="0">
                    <a:pos x="30" y="96"/>
                  </a:cxn>
                  <a:cxn ang="0">
                    <a:pos x="30" y="0"/>
                  </a:cxn>
                  <a:cxn ang="0">
                    <a:pos x="4" y="0"/>
                  </a:cxn>
                  <a:cxn ang="0">
                    <a:pos x="0" y="21"/>
                  </a:cxn>
                  <a:cxn ang="0">
                    <a:pos x="9" y="21"/>
                  </a:cxn>
                  <a:cxn ang="0">
                    <a:pos x="9" y="96"/>
                  </a:cxn>
                </a:cxnLst>
                <a:rect l="0" t="0" r="r" b="b"/>
                <a:pathLst>
                  <a:path w="30" h="96">
                    <a:moveTo>
                      <a:pt x="9" y="96"/>
                    </a:moveTo>
                    <a:lnTo>
                      <a:pt x="30" y="96"/>
                    </a:lnTo>
                    <a:lnTo>
                      <a:pt x="30" y="0"/>
                    </a:lnTo>
                    <a:lnTo>
                      <a:pt x="4" y="0"/>
                    </a:lnTo>
                    <a:lnTo>
                      <a:pt x="0" y="21"/>
                    </a:lnTo>
                    <a:lnTo>
                      <a:pt x="9" y="21"/>
                    </a:lnTo>
                    <a:lnTo>
                      <a:pt x="9" y="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7" name="Freeform 113"/>
              <p:cNvSpPr>
                <a:spLocks/>
              </p:cNvSpPr>
              <p:nvPr/>
            </p:nvSpPr>
            <p:spPr bwMode="auto">
              <a:xfrm>
                <a:off x="4858" y="1725"/>
                <a:ext cx="30" cy="96"/>
              </a:xfrm>
              <a:custGeom>
                <a:avLst/>
                <a:gdLst/>
                <a:ahLst/>
                <a:cxnLst>
                  <a:cxn ang="0">
                    <a:pos x="10" y="96"/>
                  </a:cxn>
                  <a:cxn ang="0">
                    <a:pos x="30" y="96"/>
                  </a:cxn>
                  <a:cxn ang="0">
                    <a:pos x="30" y="0"/>
                  </a:cxn>
                  <a:cxn ang="0">
                    <a:pos x="5" y="0"/>
                  </a:cxn>
                  <a:cxn ang="0">
                    <a:pos x="0" y="21"/>
                  </a:cxn>
                  <a:cxn ang="0">
                    <a:pos x="10" y="21"/>
                  </a:cxn>
                  <a:cxn ang="0">
                    <a:pos x="10" y="96"/>
                  </a:cxn>
                </a:cxnLst>
                <a:rect l="0" t="0" r="r" b="b"/>
                <a:pathLst>
                  <a:path w="30" h="96">
                    <a:moveTo>
                      <a:pt x="10" y="96"/>
                    </a:moveTo>
                    <a:lnTo>
                      <a:pt x="30" y="96"/>
                    </a:lnTo>
                    <a:lnTo>
                      <a:pt x="30" y="0"/>
                    </a:lnTo>
                    <a:lnTo>
                      <a:pt x="5" y="0"/>
                    </a:lnTo>
                    <a:lnTo>
                      <a:pt x="0" y="21"/>
                    </a:lnTo>
                    <a:lnTo>
                      <a:pt x="10" y="21"/>
                    </a:lnTo>
                    <a:lnTo>
                      <a:pt x="1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8" name="Freeform 114"/>
              <p:cNvSpPr>
                <a:spLocks/>
              </p:cNvSpPr>
              <p:nvPr/>
            </p:nvSpPr>
            <p:spPr bwMode="auto">
              <a:xfrm>
                <a:off x="4526" y="1725"/>
                <a:ext cx="30" cy="96"/>
              </a:xfrm>
              <a:custGeom>
                <a:avLst/>
                <a:gdLst/>
                <a:ahLst/>
                <a:cxnLst>
                  <a:cxn ang="0">
                    <a:pos x="9" y="96"/>
                  </a:cxn>
                  <a:cxn ang="0">
                    <a:pos x="30" y="96"/>
                  </a:cxn>
                  <a:cxn ang="0">
                    <a:pos x="30" y="0"/>
                  </a:cxn>
                  <a:cxn ang="0">
                    <a:pos x="4" y="0"/>
                  </a:cxn>
                  <a:cxn ang="0">
                    <a:pos x="0" y="21"/>
                  </a:cxn>
                  <a:cxn ang="0">
                    <a:pos x="9" y="21"/>
                  </a:cxn>
                  <a:cxn ang="0">
                    <a:pos x="9" y="96"/>
                  </a:cxn>
                </a:cxnLst>
                <a:rect l="0" t="0" r="r" b="b"/>
                <a:pathLst>
                  <a:path w="30" h="96">
                    <a:moveTo>
                      <a:pt x="9" y="96"/>
                    </a:moveTo>
                    <a:lnTo>
                      <a:pt x="30" y="96"/>
                    </a:lnTo>
                    <a:lnTo>
                      <a:pt x="30" y="0"/>
                    </a:lnTo>
                    <a:lnTo>
                      <a:pt x="4" y="0"/>
                    </a:lnTo>
                    <a:lnTo>
                      <a:pt x="0" y="21"/>
                    </a:lnTo>
                    <a:lnTo>
                      <a:pt x="9" y="21"/>
                    </a:lnTo>
                    <a:lnTo>
                      <a:pt x="9" y="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583" name="Group 439"/>
          <p:cNvGrpSpPr>
            <a:grpSpLocks/>
          </p:cNvGrpSpPr>
          <p:nvPr/>
        </p:nvGrpSpPr>
        <p:grpSpPr bwMode="auto">
          <a:xfrm>
            <a:off x="7162800" y="838200"/>
            <a:ext cx="1050925" cy="1371600"/>
            <a:chOff x="2485" y="1827"/>
            <a:chExt cx="492" cy="654"/>
          </a:xfrm>
        </p:grpSpPr>
        <p:sp>
          <p:nvSpPr>
            <p:cNvPr id="6568" name="Freeform 424"/>
            <p:cNvSpPr>
              <a:spLocks/>
            </p:cNvSpPr>
            <p:nvPr/>
          </p:nvSpPr>
          <p:spPr bwMode="auto">
            <a:xfrm>
              <a:off x="2520" y="1827"/>
              <a:ext cx="402" cy="602"/>
            </a:xfrm>
            <a:custGeom>
              <a:avLst/>
              <a:gdLst/>
              <a:ahLst/>
              <a:cxnLst>
                <a:cxn ang="0">
                  <a:pos x="459" y="1"/>
                </a:cxn>
                <a:cxn ang="0">
                  <a:pos x="541" y="6"/>
                </a:cxn>
                <a:cxn ang="0">
                  <a:pos x="614" y="16"/>
                </a:cxn>
                <a:cxn ang="0">
                  <a:pos x="675" y="32"/>
                </a:cxn>
                <a:cxn ang="0">
                  <a:pos x="724" y="54"/>
                </a:cxn>
                <a:cxn ang="0">
                  <a:pos x="763" y="82"/>
                </a:cxn>
                <a:cxn ang="0">
                  <a:pos x="789" y="117"/>
                </a:cxn>
                <a:cxn ang="0">
                  <a:pos x="803" y="160"/>
                </a:cxn>
                <a:cxn ang="0">
                  <a:pos x="801" y="237"/>
                </a:cxn>
                <a:cxn ang="0">
                  <a:pos x="790" y="459"/>
                </a:cxn>
                <a:cxn ang="0">
                  <a:pos x="773" y="739"/>
                </a:cxn>
                <a:cxn ang="0">
                  <a:pos x="759" y="962"/>
                </a:cxn>
                <a:cxn ang="0">
                  <a:pos x="744" y="1059"/>
                </a:cxn>
                <a:cxn ang="0">
                  <a:pos x="679" y="1127"/>
                </a:cxn>
                <a:cxn ang="0">
                  <a:pos x="577" y="1174"/>
                </a:cxn>
                <a:cxn ang="0">
                  <a:pos x="451" y="1200"/>
                </a:cxn>
                <a:cxn ang="0">
                  <a:pos x="318" y="1203"/>
                </a:cxn>
                <a:cxn ang="0">
                  <a:pos x="195" y="1181"/>
                </a:cxn>
                <a:cxn ang="0">
                  <a:pos x="97" y="1135"/>
                </a:cxn>
                <a:cxn ang="0">
                  <a:pos x="42" y="1064"/>
                </a:cxn>
                <a:cxn ang="0">
                  <a:pos x="35" y="913"/>
                </a:cxn>
                <a:cxn ang="0">
                  <a:pos x="25" y="682"/>
                </a:cxn>
                <a:cxn ang="0">
                  <a:pos x="10" y="450"/>
                </a:cxn>
                <a:cxn ang="0">
                  <a:pos x="0" y="256"/>
                </a:cxn>
                <a:cxn ang="0">
                  <a:pos x="5" y="165"/>
                </a:cxn>
                <a:cxn ang="0">
                  <a:pos x="25" y="128"/>
                </a:cxn>
                <a:cxn ang="0">
                  <a:pos x="60" y="94"/>
                </a:cxn>
                <a:cxn ang="0">
                  <a:pos x="108" y="66"/>
                </a:cxn>
                <a:cxn ang="0">
                  <a:pos x="166" y="40"/>
                </a:cxn>
                <a:cxn ang="0">
                  <a:pos x="232" y="22"/>
                </a:cxn>
                <a:cxn ang="0">
                  <a:pos x="303" y="8"/>
                </a:cxn>
                <a:cxn ang="0">
                  <a:pos x="377" y="1"/>
                </a:cxn>
              </a:cxnLst>
              <a:rect l="0" t="0" r="r" b="b"/>
              <a:pathLst>
                <a:path w="804" h="1204">
                  <a:moveTo>
                    <a:pt x="414" y="0"/>
                  </a:moveTo>
                  <a:lnTo>
                    <a:pt x="459" y="1"/>
                  </a:lnTo>
                  <a:lnTo>
                    <a:pt x="502" y="2"/>
                  </a:lnTo>
                  <a:lnTo>
                    <a:pt x="541" y="6"/>
                  </a:lnTo>
                  <a:lnTo>
                    <a:pt x="579" y="10"/>
                  </a:lnTo>
                  <a:lnTo>
                    <a:pt x="614" y="16"/>
                  </a:lnTo>
                  <a:lnTo>
                    <a:pt x="646" y="23"/>
                  </a:lnTo>
                  <a:lnTo>
                    <a:pt x="675" y="32"/>
                  </a:lnTo>
                  <a:lnTo>
                    <a:pt x="701" y="41"/>
                  </a:lnTo>
                  <a:lnTo>
                    <a:pt x="724" y="54"/>
                  </a:lnTo>
                  <a:lnTo>
                    <a:pt x="745" y="67"/>
                  </a:lnTo>
                  <a:lnTo>
                    <a:pt x="763" y="82"/>
                  </a:lnTo>
                  <a:lnTo>
                    <a:pt x="777" y="99"/>
                  </a:lnTo>
                  <a:lnTo>
                    <a:pt x="789" y="117"/>
                  </a:lnTo>
                  <a:lnTo>
                    <a:pt x="797" y="138"/>
                  </a:lnTo>
                  <a:lnTo>
                    <a:pt x="803" y="160"/>
                  </a:lnTo>
                  <a:lnTo>
                    <a:pt x="804" y="184"/>
                  </a:lnTo>
                  <a:lnTo>
                    <a:pt x="801" y="237"/>
                  </a:lnTo>
                  <a:lnTo>
                    <a:pt x="797" y="334"/>
                  </a:lnTo>
                  <a:lnTo>
                    <a:pt x="790" y="459"/>
                  </a:lnTo>
                  <a:lnTo>
                    <a:pt x="782" y="599"/>
                  </a:lnTo>
                  <a:lnTo>
                    <a:pt x="773" y="739"/>
                  </a:lnTo>
                  <a:lnTo>
                    <a:pt x="766" y="865"/>
                  </a:lnTo>
                  <a:lnTo>
                    <a:pt x="759" y="962"/>
                  </a:lnTo>
                  <a:lnTo>
                    <a:pt x="755" y="1018"/>
                  </a:lnTo>
                  <a:lnTo>
                    <a:pt x="744" y="1059"/>
                  </a:lnTo>
                  <a:lnTo>
                    <a:pt x="717" y="1096"/>
                  </a:lnTo>
                  <a:lnTo>
                    <a:pt x="679" y="1127"/>
                  </a:lnTo>
                  <a:lnTo>
                    <a:pt x="632" y="1154"/>
                  </a:lnTo>
                  <a:lnTo>
                    <a:pt x="577" y="1174"/>
                  </a:lnTo>
                  <a:lnTo>
                    <a:pt x="516" y="1190"/>
                  </a:lnTo>
                  <a:lnTo>
                    <a:pt x="451" y="1200"/>
                  </a:lnTo>
                  <a:lnTo>
                    <a:pt x="384" y="1204"/>
                  </a:lnTo>
                  <a:lnTo>
                    <a:pt x="318" y="1203"/>
                  </a:lnTo>
                  <a:lnTo>
                    <a:pt x="254" y="1195"/>
                  </a:lnTo>
                  <a:lnTo>
                    <a:pt x="195" y="1181"/>
                  </a:lnTo>
                  <a:lnTo>
                    <a:pt x="142" y="1162"/>
                  </a:lnTo>
                  <a:lnTo>
                    <a:pt x="97" y="1135"/>
                  </a:lnTo>
                  <a:lnTo>
                    <a:pt x="64" y="1103"/>
                  </a:lnTo>
                  <a:lnTo>
                    <a:pt x="42" y="1064"/>
                  </a:lnTo>
                  <a:lnTo>
                    <a:pt x="35" y="1018"/>
                  </a:lnTo>
                  <a:lnTo>
                    <a:pt x="35" y="913"/>
                  </a:lnTo>
                  <a:lnTo>
                    <a:pt x="31" y="800"/>
                  </a:lnTo>
                  <a:lnTo>
                    <a:pt x="25" y="682"/>
                  </a:lnTo>
                  <a:lnTo>
                    <a:pt x="18" y="563"/>
                  </a:lnTo>
                  <a:lnTo>
                    <a:pt x="10" y="450"/>
                  </a:lnTo>
                  <a:lnTo>
                    <a:pt x="4" y="345"/>
                  </a:lnTo>
                  <a:lnTo>
                    <a:pt x="0" y="256"/>
                  </a:lnTo>
                  <a:lnTo>
                    <a:pt x="1" y="184"/>
                  </a:lnTo>
                  <a:lnTo>
                    <a:pt x="5" y="165"/>
                  </a:lnTo>
                  <a:lnTo>
                    <a:pt x="13" y="146"/>
                  </a:lnTo>
                  <a:lnTo>
                    <a:pt x="25" y="128"/>
                  </a:lnTo>
                  <a:lnTo>
                    <a:pt x="41" y="111"/>
                  </a:lnTo>
                  <a:lnTo>
                    <a:pt x="60" y="94"/>
                  </a:lnTo>
                  <a:lnTo>
                    <a:pt x="82" y="79"/>
                  </a:lnTo>
                  <a:lnTo>
                    <a:pt x="108" y="66"/>
                  </a:lnTo>
                  <a:lnTo>
                    <a:pt x="135" y="52"/>
                  </a:lnTo>
                  <a:lnTo>
                    <a:pt x="166" y="40"/>
                  </a:lnTo>
                  <a:lnTo>
                    <a:pt x="197" y="30"/>
                  </a:lnTo>
                  <a:lnTo>
                    <a:pt x="232" y="22"/>
                  </a:lnTo>
                  <a:lnTo>
                    <a:pt x="267" y="14"/>
                  </a:lnTo>
                  <a:lnTo>
                    <a:pt x="303" y="8"/>
                  </a:lnTo>
                  <a:lnTo>
                    <a:pt x="339" y="3"/>
                  </a:lnTo>
                  <a:lnTo>
                    <a:pt x="377" y="1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9" name="Freeform 425"/>
            <p:cNvSpPr>
              <a:spLocks/>
            </p:cNvSpPr>
            <p:nvPr/>
          </p:nvSpPr>
          <p:spPr bwMode="auto">
            <a:xfrm>
              <a:off x="2559" y="1851"/>
              <a:ext cx="332" cy="108"/>
            </a:xfrm>
            <a:custGeom>
              <a:avLst/>
              <a:gdLst/>
              <a:ahLst/>
              <a:cxnLst>
                <a:cxn ang="0">
                  <a:pos x="358" y="214"/>
                </a:cxn>
                <a:cxn ang="0">
                  <a:pos x="441" y="210"/>
                </a:cxn>
                <a:cxn ang="0">
                  <a:pos x="510" y="202"/>
                </a:cxn>
                <a:cxn ang="0">
                  <a:pos x="567" y="190"/>
                </a:cxn>
                <a:cxn ang="0">
                  <a:pos x="609" y="175"/>
                </a:cxn>
                <a:cxn ang="0">
                  <a:pos x="639" y="159"/>
                </a:cxn>
                <a:cxn ang="0">
                  <a:pos x="658" y="142"/>
                </a:cxn>
                <a:cxn ang="0">
                  <a:pos x="662" y="125"/>
                </a:cxn>
                <a:cxn ang="0">
                  <a:pos x="654" y="104"/>
                </a:cxn>
                <a:cxn ang="0">
                  <a:pos x="635" y="82"/>
                </a:cxn>
                <a:cxn ang="0">
                  <a:pos x="605" y="63"/>
                </a:cxn>
                <a:cxn ang="0">
                  <a:pos x="566" y="44"/>
                </a:cxn>
                <a:cxn ang="0">
                  <a:pos x="520" y="28"/>
                </a:cxn>
                <a:cxn ang="0">
                  <a:pos x="465" y="15"/>
                </a:cxn>
                <a:cxn ang="0">
                  <a:pos x="405" y="6"/>
                </a:cxn>
                <a:cxn ang="0">
                  <a:pos x="341" y="2"/>
                </a:cxn>
                <a:cxn ang="0">
                  <a:pos x="274" y="2"/>
                </a:cxn>
                <a:cxn ang="0">
                  <a:pos x="211" y="7"/>
                </a:cxn>
                <a:cxn ang="0">
                  <a:pos x="155" y="19"/>
                </a:cxn>
                <a:cxn ang="0">
                  <a:pos x="106" y="34"/>
                </a:cxn>
                <a:cxn ang="0">
                  <a:pos x="65" y="52"/>
                </a:cxn>
                <a:cxn ang="0">
                  <a:pos x="34" y="73"/>
                </a:cxn>
                <a:cxn ang="0">
                  <a:pos x="12" y="94"/>
                </a:cxn>
                <a:cxn ang="0">
                  <a:pos x="1" y="114"/>
                </a:cxn>
                <a:cxn ang="0">
                  <a:pos x="2" y="134"/>
                </a:cxn>
                <a:cxn ang="0">
                  <a:pos x="19" y="152"/>
                </a:cxn>
                <a:cxn ang="0">
                  <a:pos x="49" y="168"/>
                </a:cxn>
                <a:cxn ang="0">
                  <a:pos x="91" y="183"/>
                </a:cxn>
                <a:cxn ang="0">
                  <a:pos x="138" y="195"/>
                </a:cxn>
                <a:cxn ang="0">
                  <a:pos x="190" y="205"/>
                </a:cxn>
                <a:cxn ang="0">
                  <a:pos x="242" y="212"/>
                </a:cxn>
                <a:cxn ang="0">
                  <a:pos x="290" y="216"/>
                </a:cxn>
              </a:cxnLst>
              <a:rect l="0" t="0" r="r" b="b"/>
              <a:pathLst>
                <a:path w="662" h="216">
                  <a:moveTo>
                    <a:pt x="312" y="216"/>
                  </a:moveTo>
                  <a:lnTo>
                    <a:pt x="358" y="214"/>
                  </a:lnTo>
                  <a:lnTo>
                    <a:pt x="402" y="213"/>
                  </a:lnTo>
                  <a:lnTo>
                    <a:pt x="441" y="210"/>
                  </a:lnTo>
                  <a:lnTo>
                    <a:pt x="478" y="206"/>
                  </a:lnTo>
                  <a:lnTo>
                    <a:pt x="510" y="202"/>
                  </a:lnTo>
                  <a:lnTo>
                    <a:pt x="540" y="196"/>
                  </a:lnTo>
                  <a:lnTo>
                    <a:pt x="567" y="190"/>
                  </a:lnTo>
                  <a:lnTo>
                    <a:pt x="590" y="183"/>
                  </a:lnTo>
                  <a:lnTo>
                    <a:pt x="609" y="175"/>
                  </a:lnTo>
                  <a:lnTo>
                    <a:pt x="627" y="168"/>
                  </a:lnTo>
                  <a:lnTo>
                    <a:pt x="639" y="159"/>
                  </a:lnTo>
                  <a:lnTo>
                    <a:pt x="650" y="151"/>
                  </a:lnTo>
                  <a:lnTo>
                    <a:pt x="658" y="142"/>
                  </a:lnTo>
                  <a:lnTo>
                    <a:pt x="661" y="134"/>
                  </a:lnTo>
                  <a:lnTo>
                    <a:pt x="662" y="125"/>
                  </a:lnTo>
                  <a:lnTo>
                    <a:pt x="660" y="115"/>
                  </a:lnTo>
                  <a:lnTo>
                    <a:pt x="654" y="104"/>
                  </a:lnTo>
                  <a:lnTo>
                    <a:pt x="645" y="94"/>
                  </a:lnTo>
                  <a:lnTo>
                    <a:pt x="635" y="82"/>
                  </a:lnTo>
                  <a:lnTo>
                    <a:pt x="621" y="72"/>
                  </a:lnTo>
                  <a:lnTo>
                    <a:pt x="605" y="63"/>
                  </a:lnTo>
                  <a:lnTo>
                    <a:pt x="586" y="53"/>
                  </a:lnTo>
                  <a:lnTo>
                    <a:pt x="566" y="44"/>
                  </a:lnTo>
                  <a:lnTo>
                    <a:pt x="544" y="35"/>
                  </a:lnTo>
                  <a:lnTo>
                    <a:pt x="520" y="28"/>
                  </a:lnTo>
                  <a:lnTo>
                    <a:pt x="493" y="21"/>
                  </a:lnTo>
                  <a:lnTo>
                    <a:pt x="465" y="15"/>
                  </a:lnTo>
                  <a:lnTo>
                    <a:pt x="437" y="10"/>
                  </a:lnTo>
                  <a:lnTo>
                    <a:pt x="405" y="6"/>
                  </a:lnTo>
                  <a:lnTo>
                    <a:pt x="374" y="3"/>
                  </a:lnTo>
                  <a:lnTo>
                    <a:pt x="341" y="2"/>
                  </a:lnTo>
                  <a:lnTo>
                    <a:pt x="307" y="0"/>
                  </a:lnTo>
                  <a:lnTo>
                    <a:pt x="274" y="2"/>
                  </a:lnTo>
                  <a:lnTo>
                    <a:pt x="242" y="4"/>
                  </a:lnTo>
                  <a:lnTo>
                    <a:pt x="211" y="7"/>
                  </a:lnTo>
                  <a:lnTo>
                    <a:pt x="182" y="13"/>
                  </a:lnTo>
                  <a:lnTo>
                    <a:pt x="155" y="19"/>
                  </a:lnTo>
                  <a:lnTo>
                    <a:pt x="130" y="26"/>
                  </a:lnTo>
                  <a:lnTo>
                    <a:pt x="106" y="34"/>
                  </a:lnTo>
                  <a:lnTo>
                    <a:pt x="85" y="43"/>
                  </a:lnTo>
                  <a:lnTo>
                    <a:pt x="65" y="52"/>
                  </a:lnTo>
                  <a:lnTo>
                    <a:pt x="49" y="63"/>
                  </a:lnTo>
                  <a:lnTo>
                    <a:pt x="34" y="73"/>
                  </a:lnTo>
                  <a:lnTo>
                    <a:pt x="22" y="83"/>
                  </a:lnTo>
                  <a:lnTo>
                    <a:pt x="12" y="94"/>
                  </a:lnTo>
                  <a:lnTo>
                    <a:pt x="5" y="104"/>
                  </a:lnTo>
                  <a:lnTo>
                    <a:pt x="1" y="114"/>
                  </a:lnTo>
                  <a:lnTo>
                    <a:pt x="0" y="125"/>
                  </a:lnTo>
                  <a:lnTo>
                    <a:pt x="2" y="134"/>
                  </a:lnTo>
                  <a:lnTo>
                    <a:pt x="9" y="143"/>
                  </a:lnTo>
                  <a:lnTo>
                    <a:pt x="19" y="152"/>
                  </a:lnTo>
                  <a:lnTo>
                    <a:pt x="33" y="160"/>
                  </a:lnTo>
                  <a:lnTo>
                    <a:pt x="49" y="168"/>
                  </a:lnTo>
                  <a:lnTo>
                    <a:pt x="69" y="176"/>
                  </a:lnTo>
                  <a:lnTo>
                    <a:pt x="91" y="183"/>
                  </a:lnTo>
                  <a:lnTo>
                    <a:pt x="114" y="189"/>
                  </a:lnTo>
                  <a:lnTo>
                    <a:pt x="138" y="195"/>
                  </a:lnTo>
                  <a:lnTo>
                    <a:pt x="165" y="201"/>
                  </a:lnTo>
                  <a:lnTo>
                    <a:pt x="190" y="205"/>
                  </a:lnTo>
                  <a:lnTo>
                    <a:pt x="216" y="209"/>
                  </a:lnTo>
                  <a:lnTo>
                    <a:pt x="242" y="212"/>
                  </a:lnTo>
                  <a:lnTo>
                    <a:pt x="267" y="213"/>
                  </a:lnTo>
                  <a:lnTo>
                    <a:pt x="290" y="216"/>
                  </a:lnTo>
                  <a:lnTo>
                    <a:pt x="312" y="216"/>
                  </a:lnTo>
                  <a:close/>
                </a:path>
              </a:pathLst>
            </a:custGeom>
            <a:solidFill>
              <a:srgbClr val="B2C1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0" name="Freeform 426"/>
            <p:cNvSpPr>
              <a:spLocks/>
            </p:cNvSpPr>
            <p:nvPr/>
          </p:nvSpPr>
          <p:spPr bwMode="auto">
            <a:xfrm>
              <a:off x="2561" y="1970"/>
              <a:ext cx="309" cy="411"/>
            </a:xfrm>
            <a:custGeom>
              <a:avLst/>
              <a:gdLst/>
              <a:ahLst/>
              <a:cxnLst>
                <a:cxn ang="0">
                  <a:pos x="605" y="5"/>
                </a:cxn>
                <a:cxn ang="0">
                  <a:pos x="574" y="12"/>
                </a:cxn>
                <a:cxn ang="0">
                  <a:pos x="538" y="22"/>
                </a:cxn>
                <a:cxn ang="0">
                  <a:pos x="498" y="32"/>
                </a:cxn>
                <a:cxn ang="0">
                  <a:pos x="455" y="41"/>
                </a:cxn>
                <a:cxn ang="0">
                  <a:pos x="414" y="49"/>
                </a:cxn>
                <a:cxn ang="0">
                  <a:pos x="372" y="55"/>
                </a:cxn>
                <a:cxn ang="0">
                  <a:pos x="334" y="60"/>
                </a:cxn>
                <a:cxn ang="0">
                  <a:pos x="293" y="60"/>
                </a:cxn>
                <a:cxn ang="0">
                  <a:pos x="246" y="56"/>
                </a:cxn>
                <a:cxn ang="0">
                  <a:pos x="200" y="51"/>
                </a:cxn>
                <a:cxn ang="0">
                  <a:pos x="156" y="45"/>
                </a:cxn>
                <a:cxn ang="0">
                  <a:pos x="115" y="37"/>
                </a:cxn>
                <a:cxn ang="0">
                  <a:pos x="77" y="26"/>
                </a:cxn>
                <a:cxn ang="0">
                  <a:pos x="43" y="16"/>
                </a:cxn>
                <a:cxn ang="0">
                  <a:pos x="13" y="5"/>
                </a:cxn>
                <a:cxn ang="0">
                  <a:pos x="4" y="47"/>
                </a:cxn>
                <a:cxn ang="0">
                  <a:pos x="9" y="238"/>
                </a:cxn>
                <a:cxn ang="0">
                  <a:pos x="0" y="418"/>
                </a:cxn>
                <a:cxn ang="0">
                  <a:pos x="7" y="549"/>
                </a:cxn>
                <a:cxn ang="0">
                  <a:pos x="22" y="664"/>
                </a:cxn>
                <a:cxn ang="0">
                  <a:pos x="34" y="745"/>
                </a:cxn>
                <a:cxn ang="0">
                  <a:pos x="42" y="776"/>
                </a:cxn>
                <a:cxn ang="0">
                  <a:pos x="84" y="796"/>
                </a:cxn>
                <a:cxn ang="0">
                  <a:pos x="158" y="811"/>
                </a:cxn>
                <a:cxn ang="0">
                  <a:pos x="251" y="819"/>
                </a:cxn>
                <a:cxn ang="0">
                  <a:pos x="351" y="819"/>
                </a:cxn>
                <a:cxn ang="0">
                  <a:pos x="444" y="807"/>
                </a:cxn>
                <a:cxn ang="0">
                  <a:pos x="521" y="780"/>
                </a:cxn>
                <a:cxn ang="0">
                  <a:pos x="568" y="740"/>
                </a:cxn>
                <a:cxn ang="0">
                  <a:pos x="580" y="664"/>
                </a:cxn>
                <a:cxn ang="0">
                  <a:pos x="591" y="476"/>
                </a:cxn>
                <a:cxn ang="0">
                  <a:pos x="605" y="240"/>
                </a:cxn>
                <a:cxn ang="0">
                  <a:pos x="616" y="51"/>
                </a:cxn>
              </a:cxnLst>
              <a:rect l="0" t="0" r="r" b="b"/>
              <a:pathLst>
                <a:path w="618" h="821">
                  <a:moveTo>
                    <a:pt x="618" y="2"/>
                  </a:moveTo>
                  <a:lnTo>
                    <a:pt x="605" y="5"/>
                  </a:lnTo>
                  <a:lnTo>
                    <a:pt x="590" y="9"/>
                  </a:lnTo>
                  <a:lnTo>
                    <a:pt x="574" y="12"/>
                  </a:lnTo>
                  <a:lnTo>
                    <a:pt x="557" y="17"/>
                  </a:lnTo>
                  <a:lnTo>
                    <a:pt x="538" y="22"/>
                  </a:lnTo>
                  <a:lnTo>
                    <a:pt x="519" y="27"/>
                  </a:lnTo>
                  <a:lnTo>
                    <a:pt x="498" y="32"/>
                  </a:lnTo>
                  <a:lnTo>
                    <a:pt x="477" y="37"/>
                  </a:lnTo>
                  <a:lnTo>
                    <a:pt x="455" y="41"/>
                  </a:lnTo>
                  <a:lnTo>
                    <a:pt x="435" y="46"/>
                  </a:lnTo>
                  <a:lnTo>
                    <a:pt x="414" y="49"/>
                  </a:lnTo>
                  <a:lnTo>
                    <a:pt x="393" y="53"/>
                  </a:lnTo>
                  <a:lnTo>
                    <a:pt x="372" y="55"/>
                  </a:lnTo>
                  <a:lnTo>
                    <a:pt x="353" y="57"/>
                  </a:lnTo>
                  <a:lnTo>
                    <a:pt x="334" y="60"/>
                  </a:lnTo>
                  <a:lnTo>
                    <a:pt x="317" y="60"/>
                  </a:lnTo>
                  <a:lnTo>
                    <a:pt x="293" y="60"/>
                  </a:lnTo>
                  <a:lnTo>
                    <a:pt x="269" y="58"/>
                  </a:lnTo>
                  <a:lnTo>
                    <a:pt x="246" y="56"/>
                  </a:lnTo>
                  <a:lnTo>
                    <a:pt x="223" y="54"/>
                  </a:lnTo>
                  <a:lnTo>
                    <a:pt x="200" y="51"/>
                  </a:lnTo>
                  <a:lnTo>
                    <a:pt x="178" y="48"/>
                  </a:lnTo>
                  <a:lnTo>
                    <a:pt x="156" y="45"/>
                  </a:lnTo>
                  <a:lnTo>
                    <a:pt x="135" y="40"/>
                  </a:lnTo>
                  <a:lnTo>
                    <a:pt x="115" y="37"/>
                  </a:lnTo>
                  <a:lnTo>
                    <a:pt x="96" y="31"/>
                  </a:lnTo>
                  <a:lnTo>
                    <a:pt x="77" y="26"/>
                  </a:lnTo>
                  <a:lnTo>
                    <a:pt x="60" y="22"/>
                  </a:lnTo>
                  <a:lnTo>
                    <a:pt x="43" y="16"/>
                  </a:lnTo>
                  <a:lnTo>
                    <a:pt x="28" y="10"/>
                  </a:lnTo>
                  <a:lnTo>
                    <a:pt x="13" y="5"/>
                  </a:lnTo>
                  <a:lnTo>
                    <a:pt x="0" y="0"/>
                  </a:lnTo>
                  <a:lnTo>
                    <a:pt x="4" y="47"/>
                  </a:lnTo>
                  <a:lnTo>
                    <a:pt x="7" y="131"/>
                  </a:lnTo>
                  <a:lnTo>
                    <a:pt x="9" y="238"/>
                  </a:lnTo>
                  <a:lnTo>
                    <a:pt x="4" y="353"/>
                  </a:lnTo>
                  <a:lnTo>
                    <a:pt x="0" y="418"/>
                  </a:lnTo>
                  <a:lnTo>
                    <a:pt x="2" y="484"/>
                  </a:lnTo>
                  <a:lnTo>
                    <a:pt x="7" y="549"/>
                  </a:lnTo>
                  <a:lnTo>
                    <a:pt x="14" y="610"/>
                  </a:lnTo>
                  <a:lnTo>
                    <a:pt x="22" y="664"/>
                  </a:lnTo>
                  <a:lnTo>
                    <a:pt x="29" y="710"/>
                  </a:lnTo>
                  <a:lnTo>
                    <a:pt x="34" y="745"/>
                  </a:lnTo>
                  <a:lnTo>
                    <a:pt x="36" y="764"/>
                  </a:lnTo>
                  <a:lnTo>
                    <a:pt x="42" y="776"/>
                  </a:lnTo>
                  <a:lnTo>
                    <a:pt x="59" y="786"/>
                  </a:lnTo>
                  <a:lnTo>
                    <a:pt x="84" y="796"/>
                  </a:lnTo>
                  <a:lnTo>
                    <a:pt x="118" y="804"/>
                  </a:lnTo>
                  <a:lnTo>
                    <a:pt x="158" y="811"/>
                  </a:lnTo>
                  <a:lnTo>
                    <a:pt x="203" y="817"/>
                  </a:lnTo>
                  <a:lnTo>
                    <a:pt x="251" y="819"/>
                  </a:lnTo>
                  <a:lnTo>
                    <a:pt x="301" y="821"/>
                  </a:lnTo>
                  <a:lnTo>
                    <a:pt x="351" y="819"/>
                  </a:lnTo>
                  <a:lnTo>
                    <a:pt x="399" y="815"/>
                  </a:lnTo>
                  <a:lnTo>
                    <a:pt x="444" y="807"/>
                  </a:lnTo>
                  <a:lnTo>
                    <a:pt x="485" y="795"/>
                  </a:lnTo>
                  <a:lnTo>
                    <a:pt x="521" y="780"/>
                  </a:lnTo>
                  <a:lnTo>
                    <a:pt x="549" y="762"/>
                  </a:lnTo>
                  <a:lnTo>
                    <a:pt x="568" y="740"/>
                  </a:lnTo>
                  <a:lnTo>
                    <a:pt x="576" y="712"/>
                  </a:lnTo>
                  <a:lnTo>
                    <a:pt x="580" y="664"/>
                  </a:lnTo>
                  <a:lnTo>
                    <a:pt x="586" y="582"/>
                  </a:lnTo>
                  <a:lnTo>
                    <a:pt x="591" y="476"/>
                  </a:lnTo>
                  <a:lnTo>
                    <a:pt x="598" y="359"/>
                  </a:lnTo>
                  <a:lnTo>
                    <a:pt x="605" y="240"/>
                  </a:lnTo>
                  <a:lnTo>
                    <a:pt x="611" y="134"/>
                  </a:lnTo>
                  <a:lnTo>
                    <a:pt x="616" y="51"/>
                  </a:lnTo>
                  <a:lnTo>
                    <a:pt x="618" y="2"/>
                  </a:lnTo>
                  <a:close/>
                </a:path>
              </a:pathLst>
            </a:custGeom>
            <a:solidFill>
              <a:srgbClr val="B2C1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1" name="Freeform 427"/>
            <p:cNvSpPr>
              <a:spLocks/>
            </p:cNvSpPr>
            <p:nvPr/>
          </p:nvSpPr>
          <p:spPr bwMode="auto">
            <a:xfrm>
              <a:off x="2674" y="1862"/>
              <a:ext cx="106" cy="65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0" y="86"/>
                </a:cxn>
                <a:cxn ang="0">
                  <a:pos x="4" y="63"/>
                </a:cxn>
                <a:cxn ang="0">
                  <a:pos x="10" y="40"/>
                </a:cxn>
                <a:cxn ang="0">
                  <a:pos x="22" y="23"/>
                </a:cxn>
                <a:cxn ang="0">
                  <a:pos x="36" y="14"/>
                </a:cxn>
                <a:cxn ang="0">
                  <a:pos x="55" y="7"/>
                </a:cxn>
                <a:cxn ang="0">
                  <a:pos x="80" y="2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5" y="4"/>
                </a:cxn>
                <a:cxn ang="0">
                  <a:pos x="173" y="9"/>
                </a:cxn>
                <a:cxn ang="0">
                  <a:pos x="187" y="20"/>
                </a:cxn>
                <a:cxn ang="0">
                  <a:pos x="199" y="44"/>
                </a:cxn>
                <a:cxn ang="0">
                  <a:pos x="208" y="73"/>
                </a:cxn>
                <a:cxn ang="0">
                  <a:pos x="212" y="100"/>
                </a:cxn>
                <a:cxn ang="0">
                  <a:pos x="211" y="120"/>
                </a:cxn>
                <a:cxn ang="0">
                  <a:pos x="208" y="126"/>
                </a:cxn>
                <a:cxn ang="0">
                  <a:pos x="203" y="130"/>
                </a:cxn>
                <a:cxn ang="0">
                  <a:pos x="196" y="131"/>
                </a:cxn>
                <a:cxn ang="0">
                  <a:pos x="189" y="131"/>
                </a:cxn>
                <a:cxn ang="0">
                  <a:pos x="182" y="129"/>
                </a:cxn>
                <a:cxn ang="0">
                  <a:pos x="175" y="124"/>
                </a:cxn>
                <a:cxn ang="0">
                  <a:pos x="171" y="116"/>
                </a:cxn>
                <a:cxn ang="0">
                  <a:pos x="167" y="106"/>
                </a:cxn>
                <a:cxn ang="0">
                  <a:pos x="158" y="77"/>
                </a:cxn>
                <a:cxn ang="0">
                  <a:pos x="142" y="58"/>
                </a:cxn>
                <a:cxn ang="0">
                  <a:pos x="122" y="46"/>
                </a:cxn>
                <a:cxn ang="0">
                  <a:pos x="99" y="44"/>
                </a:cxn>
                <a:cxn ang="0">
                  <a:pos x="78" y="48"/>
                </a:cxn>
                <a:cxn ang="0">
                  <a:pos x="60" y="62"/>
                </a:cxn>
                <a:cxn ang="0">
                  <a:pos x="48" y="83"/>
                </a:cxn>
                <a:cxn ang="0">
                  <a:pos x="45" y="111"/>
                </a:cxn>
                <a:cxn ang="0">
                  <a:pos x="44" y="118"/>
                </a:cxn>
                <a:cxn ang="0">
                  <a:pos x="39" y="122"/>
                </a:cxn>
                <a:cxn ang="0">
                  <a:pos x="32" y="126"/>
                </a:cxn>
                <a:cxn ang="0">
                  <a:pos x="24" y="126"/>
                </a:cxn>
                <a:cxn ang="0">
                  <a:pos x="16" y="124"/>
                </a:cxn>
                <a:cxn ang="0">
                  <a:pos x="9" y="121"/>
                </a:cxn>
                <a:cxn ang="0">
                  <a:pos x="4" y="115"/>
                </a:cxn>
                <a:cxn ang="0">
                  <a:pos x="0" y="106"/>
                </a:cxn>
              </a:cxnLst>
              <a:rect l="0" t="0" r="r" b="b"/>
              <a:pathLst>
                <a:path w="212" h="131">
                  <a:moveTo>
                    <a:pt x="0" y="106"/>
                  </a:moveTo>
                  <a:lnTo>
                    <a:pt x="0" y="86"/>
                  </a:lnTo>
                  <a:lnTo>
                    <a:pt x="4" y="63"/>
                  </a:lnTo>
                  <a:lnTo>
                    <a:pt x="10" y="40"/>
                  </a:lnTo>
                  <a:lnTo>
                    <a:pt x="22" y="23"/>
                  </a:lnTo>
                  <a:lnTo>
                    <a:pt x="36" y="14"/>
                  </a:lnTo>
                  <a:lnTo>
                    <a:pt x="55" y="7"/>
                  </a:lnTo>
                  <a:lnTo>
                    <a:pt x="80" y="2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5" y="4"/>
                  </a:lnTo>
                  <a:lnTo>
                    <a:pt x="173" y="9"/>
                  </a:lnTo>
                  <a:lnTo>
                    <a:pt x="187" y="20"/>
                  </a:lnTo>
                  <a:lnTo>
                    <a:pt x="199" y="44"/>
                  </a:lnTo>
                  <a:lnTo>
                    <a:pt x="208" y="73"/>
                  </a:lnTo>
                  <a:lnTo>
                    <a:pt x="212" y="100"/>
                  </a:lnTo>
                  <a:lnTo>
                    <a:pt x="211" y="120"/>
                  </a:lnTo>
                  <a:lnTo>
                    <a:pt x="208" y="126"/>
                  </a:lnTo>
                  <a:lnTo>
                    <a:pt x="203" y="130"/>
                  </a:lnTo>
                  <a:lnTo>
                    <a:pt x="196" y="131"/>
                  </a:lnTo>
                  <a:lnTo>
                    <a:pt x="189" y="131"/>
                  </a:lnTo>
                  <a:lnTo>
                    <a:pt x="182" y="129"/>
                  </a:lnTo>
                  <a:lnTo>
                    <a:pt x="175" y="124"/>
                  </a:lnTo>
                  <a:lnTo>
                    <a:pt x="171" y="116"/>
                  </a:lnTo>
                  <a:lnTo>
                    <a:pt x="167" y="106"/>
                  </a:lnTo>
                  <a:lnTo>
                    <a:pt x="158" y="77"/>
                  </a:lnTo>
                  <a:lnTo>
                    <a:pt x="142" y="58"/>
                  </a:lnTo>
                  <a:lnTo>
                    <a:pt x="122" y="46"/>
                  </a:lnTo>
                  <a:lnTo>
                    <a:pt x="99" y="44"/>
                  </a:lnTo>
                  <a:lnTo>
                    <a:pt x="78" y="48"/>
                  </a:lnTo>
                  <a:lnTo>
                    <a:pt x="60" y="62"/>
                  </a:lnTo>
                  <a:lnTo>
                    <a:pt x="48" y="83"/>
                  </a:lnTo>
                  <a:lnTo>
                    <a:pt x="45" y="111"/>
                  </a:lnTo>
                  <a:lnTo>
                    <a:pt x="44" y="118"/>
                  </a:lnTo>
                  <a:lnTo>
                    <a:pt x="39" y="122"/>
                  </a:lnTo>
                  <a:lnTo>
                    <a:pt x="32" y="126"/>
                  </a:lnTo>
                  <a:lnTo>
                    <a:pt x="24" y="126"/>
                  </a:lnTo>
                  <a:lnTo>
                    <a:pt x="16" y="124"/>
                  </a:lnTo>
                  <a:lnTo>
                    <a:pt x="9" y="121"/>
                  </a:lnTo>
                  <a:lnTo>
                    <a:pt x="4" y="115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2" name="Freeform 428"/>
            <p:cNvSpPr>
              <a:spLocks/>
            </p:cNvSpPr>
            <p:nvPr/>
          </p:nvSpPr>
          <p:spPr bwMode="auto">
            <a:xfrm>
              <a:off x="2671" y="2019"/>
              <a:ext cx="76" cy="336"/>
            </a:xfrm>
            <a:custGeom>
              <a:avLst/>
              <a:gdLst/>
              <a:ahLst/>
              <a:cxnLst>
                <a:cxn ang="0">
                  <a:pos x="91" y="55"/>
                </a:cxn>
                <a:cxn ang="0">
                  <a:pos x="98" y="158"/>
                </a:cxn>
                <a:cxn ang="0">
                  <a:pos x="97" y="362"/>
                </a:cxn>
                <a:cxn ang="0">
                  <a:pos x="93" y="562"/>
                </a:cxn>
                <a:cxn ang="0">
                  <a:pos x="91" y="656"/>
                </a:cxn>
                <a:cxn ang="0">
                  <a:pos x="96" y="666"/>
                </a:cxn>
                <a:cxn ang="0">
                  <a:pos x="99" y="671"/>
                </a:cxn>
                <a:cxn ang="0">
                  <a:pos x="104" y="672"/>
                </a:cxn>
                <a:cxn ang="0">
                  <a:pos x="114" y="672"/>
                </a:cxn>
                <a:cxn ang="0">
                  <a:pos x="124" y="671"/>
                </a:cxn>
                <a:cxn ang="0">
                  <a:pos x="132" y="668"/>
                </a:cxn>
                <a:cxn ang="0">
                  <a:pos x="139" y="664"/>
                </a:cxn>
                <a:cxn ang="0">
                  <a:pos x="144" y="658"/>
                </a:cxn>
                <a:cxn ang="0">
                  <a:pos x="148" y="651"/>
                </a:cxn>
                <a:cxn ang="0">
                  <a:pos x="151" y="644"/>
                </a:cxn>
                <a:cxn ang="0">
                  <a:pos x="152" y="637"/>
                </a:cxn>
                <a:cxn ang="0">
                  <a:pos x="152" y="630"/>
                </a:cxn>
                <a:cxn ang="0">
                  <a:pos x="147" y="473"/>
                </a:cxn>
                <a:cxn ang="0">
                  <a:pos x="144" y="291"/>
                </a:cxn>
                <a:cxn ang="0">
                  <a:pos x="142" y="138"/>
                </a:cxn>
                <a:cxn ang="0">
                  <a:pos x="142" y="63"/>
                </a:cxn>
                <a:cxn ang="0">
                  <a:pos x="136" y="33"/>
                </a:cxn>
                <a:cxn ang="0">
                  <a:pos x="124" y="13"/>
                </a:cxn>
                <a:cxn ang="0">
                  <a:pos x="104" y="2"/>
                </a:cxn>
                <a:cxn ang="0">
                  <a:pos x="82" y="0"/>
                </a:cxn>
                <a:cxn ang="0">
                  <a:pos x="58" y="6"/>
                </a:cxn>
                <a:cxn ang="0">
                  <a:pos x="36" y="20"/>
                </a:cxn>
                <a:cxn ang="0">
                  <a:pos x="18" y="41"/>
                </a:cxn>
                <a:cxn ang="0">
                  <a:pos x="5" y="69"/>
                </a:cxn>
                <a:cxn ang="0">
                  <a:pos x="1" y="82"/>
                </a:cxn>
                <a:cxn ang="0">
                  <a:pos x="0" y="94"/>
                </a:cxn>
                <a:cxn ang="0">
                  <a:pos x="4" y="103"/>
                </a:cxn>
                <a:cxn ang="0">
                  <a:pos x="13" y="108"/>
                </a:cxn>
                <a:cxn ang="0">
                  <a:pos x="23" y="105"/>
                </a:cxn>
                <a:cxn ang="0">
                  <a:pos x="34" y="94"/>
                </a:cxn>
                <a:cxn ang="0">
                  <a:pos x="42" y="80"/>
                </a:cxn>
                <a:cxn ang="0">
                  <a:pos x="51" y="64"/>
                </a:cxn>
                <a:cxn ang="0">
                  <a:pos x="59" y="50"/>
                </a:cxn>
                <a:cxn ang="0">
                  <a:pos x="68" y="41"/>
                </a:cxn>
                <a:cxn ang="0">
                  <a:pos x="79" y="42"/>
                </a:cxn>
                <a:cxn ang="0">
                  <a:pos x="91" y="55"/>
                </a:cxn>
              </a:cxnLst>
              <a:rect l="0" t="0" r="r" b="b"/>
              <a:pathLst>
                <a:path w="152" h="672">
                  <a:moveTo>
                    <a:pt x="91" y="55"/>
                  </a:moveTo>
                  <a:lnTo>
                    <a:pt x="98" y="158"/>
                  </a:lnTo>
                  <a:lnTo>
                    <a:pt x="97" y="362"/>
                  </a:lnTo>
                  <a:lnTo>
                    <a:pt x="93" y="562"/>
                  </a:lnTo>
                  <a:lnTo>
                    <a:pt x="91" y="656"/>
                  </a:lnTo>
                  <a:lnTo>
                    <a:pt x="96" y="666"/>
                  </a:lnTo>
                  <a:lnTo>
                    <a:pt x="99" y="671"/>
                  </a:lnTo>
                  <a:lnTo>
                    <a:pt x="104" y="672"/>
                  </a:lnTo>
                  <a:lnTo>
                    <a:pt x="114" y="672"/>
                  </a:lnTo>
                  <a:lnTo>
                    <a:pt x="124" y="671"/>
                  </a:lnTo>
                  <a:lnTo>
                    <a:pt x="132" y="668"/>
                  </a:lnTo>
                  <a:lnTo>
                    <a:pt x="139" y="664"/>
                  </a:lnTo>
                  <a:lnTo>
                    <a:pt x="144" y="658"/>
                  </a:lnTo>
                  <a:lnTo>
                    <a:pt x="148" y="651"/>
                  </a:lnTo>
                  <a:lnTo>
                    <a:pt x="151" y="644"/>
                  </a:lnTo>
                  <a:lnTo>
                    <a:pt x="152" y="637"/>
                  </a:lnTo>
                  <a:lnTo>
                    <a:pt x="152" y="630"/>
                  </a:lnTo>
                  <a:lnTo>
                    <a:pt x="147" y="473"/>
                  </a:lnTo>
                  <a:lnTo>
                    <a:pt x="144" y="291"/>
                  </a:lnTo>
                  <a:lnTo>
                    <a:pt x="142" y="138"/>
                  </a:lnTo>
                  <a:lnTo>
                    <a:pt x="142" y="63"/>
                  </a:lnTo>
                  <a:lnTo>
                    <a:pt x="136" y="33"/>
                  </a:lnTo>
                  <a:lnTo>
                    <a:pt x="124" y="13"/>
                  </a:lnTo>
                  <a:lnTo>
                    <a:pt x="104" y="2"/>
                  </a:lnTo>
                  <a:lnTo>
                    <a:pt x="82" y="0"/>
                  </a:lnTo>
                  <a:lnTo>
                    <a:pt x="58" y="6"/>
                  </a:lnTo>
                  <a:lnTo>
                    <a:pt x="36" y="20"/>
                  </a:lnTo>
                  <a:lnTo>
                    <a:pt x="18" y="41"/>
                  </a:lnTo>
                  <a:lnTo>
                    <a:pt x="5" y="69"/>
                  </a:lnTo>
                  <a:lnTo>
                    <a:pt x="1" y="82"/>
                  </a:lnTo>
                  <a:lnTo>
                    <a:pt x="0" y="94"/>
                  </a:lnTo>
                  <a:lnTo>
                    <a:pt x="4" y="103"/>
                  </a:lnTo>
                  <a:lnTo>
                    <a:pt x="13" y="108"/>
                  </a:lnTo>
                  <a:lnTo>
                    <a:pt x="23" y="105"/>
                  </a:lnTo>
                  <a:lnTo>
                    <a:pt x="34" y="94"/>
                  </a:lnTo>
                  <a:lnTo>
                    <a:pt x="42" y="80"/>
                  </a:lnTo>
                  <a:lnTo>
                    <a:pt x="51" y="64"/>
                  </a:lnTo>
                  <a:lnTo>
                    <a:pt x="59" y="50"/>
                  </a:lnTo>
                  <a:lnTo>
                    <a:pt x="68" y="41"/>
                  </a:lnTo>
                  <a:lnTo>
                    <a:pt x="79" y="42"/>
                  </a:lnTo>
                  <a:lnTo>
                    <a:pt x="91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3" name="Freeform 429"/>
            <p:cNvSpPr>
              <a:spLocks/>
            </p:cNvSpPr>
            <p:nvPr/>
          </p:nvSpPr>
          <p:spPr bwMode="auto">
            <a:xfrm>
              <a:off x="2760" y="2021"/>
              <a:ext cx="76" cy="336"/>
            </a:xfrm>
            <a:custGeom>
              <a:avLst/>
              <a:gdLst/>
              <a:ahLst/>
              <a:cxnLst>
                <a:cxn ang="0">
                  <a:pos x="91" y="54"/>
                </a:cxn>
                <a:cxn ang="0">
                  <a:pos x="98" y="158"/>
                </a:cxn>
                <a:cxn ang="0">
                  <a:pos x="95" y="361"/>
                </a:cxn>
                <a:cxn ang="0">
                  <a:pos x="91" y="563"/>
                </a:cxn>
                <a:cxn ang="0">
                  <a:pos x="90" y="656"/>
                </a:cxn>
                <a:cxn ang="0">
                  <a:pos x="94" y="665"/>
                </a:cxn>
                <a:cxn ang="0">
                  <a:pos x="98" y="670"/>
                </a:cxn>
                <a:cxn ang="0">
                  <a:pos x="102" y="672"/>
                </a:cxn>
                <a:cxn ang="0">
                  <a:pos x="113" y="672"/>
                </a:cxn>
                <a:cxn ang="0">
                  <a:pos x="122" y="671"/>
                </a:cxn>
                <a:cxn ang="0">
                  <a:pos x="131" y="668"/>
                </a:cxn>
                <a:cxn ang="0">
                  <a:pos x="138" y="664"/>
                </a:cxn>
                <a:cxn ang="0">
                  <a:pos x="143" y="657"/>
                </a:cxn>
                <a:cxn ang="0">
                  <a:pos x="147" y="652"/>
                </a:cxn>
                <a:cxn ang="0">
                  <a:pos x="150" y="645"/>
                </a:cxn>
                <a:cxn ang="0">
                  <a:pos x="152" y="637"/>
                </a:cxn>
                <a:cxn ang="0">
                  <a:pos x="152" y="630"/>
                </a:cxn>
                <a:cxn ang="0">
                  <a:pos x="146" y="472"/>
                </a:cxn>
                <a:cxn ang="0">
                  <a:pos x="143" y="291"/>
                </a:cxn>
                <a:cxn ang="0">
                  <a:pos x="142" y="138"/>
                </a:cxn>
                <a:cxn ang="0">
                  <a:pos x="140" y="63"/>
                </a:cxn>
                <a:cxn ang="0">
                  <a:pos x="135" y="33"/>
                </a:cxn>
                <a:cxn ang="0">
                  <a:pos x="122" y="14"/>
                </a:cxn>
                <a:cxn ang="0">
                  <a:pos x="102" y="2"/>
                </a:cxn>
                <a:cxn ang="0">
                  <a:pos x="81" y="0"/>
                </a:cxn>
                <a:cxn ang="0">
                  <a:pos x="56" y="6"/>
                </a:cxn>
                <a:cxn ang="0">
                  <a:pos x="34" y="20"/>
                </a:cxn>
                <a:cxn ang="0">
                  <a:pos x="16" y="41"/>
                </a:cxn>
                <a:cxn ang="0">
                  <a:pos x="4" y="69"/>
                </a:cxn>
                <a:cxn ang="0">
                  <a:pos x="1" y="82"/>
                </a:cxn>
                <a:cxn ang="0">
                  <a:pos x="0" y="93"/>
                </a:cxn>
                <a:cxn ang="0">
                  <a:pos x="3" y="104"/>
                </a:cxn>
                <a:cxn ang="0">
                  <a:pos x="13" y="108"/>
                </a:cxn>
                <a:cxn ang="0">
                  <a:pos x="23" y="105"/>
                </a:cxn>
                <a:cxn ang="0">
                  <a:pos x="33" y="94"/>
                </a:cxn>
                <a:cxn ang="0">
                  <a:pos x="41" y="79"/>
                </a:cxn>
                <a:cxn ang="0">
                  <a:pos x="49" y="63"/>
                </a:cxn>
                <a:cxn ang="0">
                  <a:pos x="59" y="49"/>
                </a:cxn>
                <a:cxn ang="0">
                  <a:pos x="68" y="41"/>
                </a:cxn>
                <a:cxn ang="0">
                  <a:pos x="78" y="41"/>
                </a:cxn>
                <a:cxn ang="0">
                  <a:pos x="91" y="54"/>
                </a:cxn>
              </a:cxnLst>
              <a:rect l="0" t="0" r="r" b="b"/>
              <a:pathLst>
                <a:path w="152" h="672">
                  <a:moveTo>
                    <a:pt x="91" y="54"/>
                  </a:moveTo>
                  <a:lnTo>
                    <a:pt x="98" y="158"/>
                  </a:lnTo>
                  <a:lnTo>
                    <a:pt x="95" y="361"/>
                  </a:lnTo>
                  <a:lnTo>
                    <a:pt x="91" y="563"/>
                  </a:lnTo>
                  <a:lnTo>
                    <a:pt x="90" y="656"/>
                  </a:lnTo>
                  <a:lnTo>
                    <a:pt x="94" y="665"/>
                  </a:lnTo>
                  <a:lnTo>
                    <a:pt x="98" y="670"/>
                  </a:lnTo>
                  <a:lnTo>
                    <a:pt x="102" y="672"/>
                  </a:lnTo>
                  <a:lnTo>
                    <a:pt x="113" y="672"/>
                  </a:lnTo>
                  <a:lnTo>
                    <a:pt x="122" y="671"/>
                  </a:lnTo>
                  <a:lnTo>
                    <a:pt x="131" y="668"/>
                  </a:lnTo>
                  <a:lnTo>
                    <a:pt x="138" y="664"/>
                  </a:lnTo>
                  <a:lnTo>
                    <a:pt x="143" y="657"/>
                  </a:lnTo>
                  <a:lnTo>
                    <a:pt x="147" y="652"/>
                  </a:lnTo>
                  <a:lnTo>
                    <a:pt x="150" y="645"/>
                  </a:lnTo>
                  <a:lnTo>
                    <a:pt x="152" y="637"/>
                  </a:lnTo>
                  <a:lnTo>
                    <a:pt x="152" y="630"/>
                  </a:lnTo>
                  <a:lnTo>
                    <a:pt x="146" y="472"/>
                  </a:lnTo>
                  <a:lnTo>
                    <a:pt x="143" y="291"/>
                  </a:lnTo>
                  <a:lnTo>
                    <a:pt x="142" y="138"/>
                  </a:lnTo>
                  <a:lnTo>
                    <a:pt x="140" y="63"/>
                  </a:lnTo>
                  <a:lnTo>
                    <a:pt x="135" y="33"/>
                  </a:lnTo>
                  <a:lnTo>
                    <a:pt x="122" y="14"/>
                  </a:lnTo>
                  <a:lnTo>
                    <a:pt x="102" y="2"/>
                  </a:lnTo>
                  <a:lnTo>
                    <a:pt x="81" y="0"/>
                  </a:lnTo>
                  <a:lnTo>
                    <a:pt x="56" y="6"/>
                  </a:lnTo>
                  <a:lnTo>
                    <a:pt x="34" y="20"/>
                  </a:lnTo>
                  <a:lnTo>
                    <a:pt x="16" y="41"/>
                  </a:lnTo>
                  <a:lnTo>
                    <a:pt x="4" y="69"/>
                  </a:lnTo>
                  <a:lnTo>
                    <a:pt x="1" y="82"/>
                  </a:lnTo>
                  <a:lnTo>
                    <a:pt x="0" y="93"/>
                  </a:lnTo>
                  <a:lnTo>
                    <a:pt x="3" y="104"/>
                  </a:lnTo>
                  <a:lnTo>
                    <a:pt x="13" y="108"/>
                  </a:lnTo>
                  <a:lnTo>
                    <a:pt x="23" y="105"/>
                  </a:lnTo>
                  <a:lnTo>
                    <a:pt x="33" y="94"/>
                  </a:lnTo>
                  <a:lnTo>
                    <a:pt x="41" y="79"/>
                  </a:lnTo>
                  <a:lnTo>
                    <a:pt x="49" y="63"/>
                  </a:lnTo>
                  <a:lnTo>
                    <a:pt x="59" y="49"/>
                  </a:lnTo>
                  <a:lnTo>
                    <a:pt x="68" y="41"/>
                  </a:lnTo>
                  <a:lnTo>
                    <a:pt x="78" y="41"/>
                  </a:lnTo>
                  <a:lnTo>
                    <a:pt x="91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4" name="Freeform 430"/>
            <p:cNvSpPr>
              <a:spLocks/>
            </p:cNvSpPr>
            <p:nvPr/>
          </p:nvSpPr>
          <p:spPr bwMode="auto">
            <a:xfrm>
              <a:off x="2580" y="2022"/>
              <a:ext cx="76" cy="336"/>
            </a:xfrm>
            <a:custGeom>
              <a:avLst/>
              <a:gdLst/>
              <a:ahLst/>
              <a:cxnLst>
                <a:cxn ang="0">
                  <a:pos x="91" y="54"/>
                </a:cxn>
                <a:cxn ang="0">
                  <a:pos x="98" y="158"/>
                </a:cxn>
                <a:cxn ang="0">
                  <a:pos x="96" y="362"/>
                </a:cxn>
                <a:cxn ang="0">
                  <a:pos x="91" y="563"/>
                </a:cxn>
                <a:cxn ang="0">
                  <a:pos x="90" y="656"/>
                </a:cxn>
                <a:cxn ang="0">
                  <a:pos x="95" y="667"/>
                </a:cxn>
                <a:cxn ang="0">
                  <a:pos x="98" y="671"/>
                </a:cxn>
                <a:cxn ang="0">
                  <a:pos x="103" y="673"/>
                </a:cxn>
                <a:cxn ang="0">
                  <a:pos x="113" y="673"/>
                </a:cxn>
                <a:cxn ang="0">
                  <a:pos x="122" y="671"/>
                </a:cxn>
                <a:cxn ang="0">
                  <a:pos x="131" y="669"/>
                </a:cxn>
                <a:cxn ang="0">
                  <a:pos x="138" y="665"/>
                </a:cxn>
                <a:cxn ang="0">
                  <a:pos x="143" y="659"/>
                </a:cxn>
                <a:cxn ang="0">
                  <a:pos x="148" y="652"/>
                </a:cxn>
                <a:cxn ang="0">
                  <a:pos x="150" y="645"/>
                </a:cxn>
                <a:cxn ang="0">
                  <a:pos x="152" y="638"/>
                </a:cxn>
                <a:cxn ang="0">
                  <a:pos x="152" y="631"/>
                </a:cxn>
                <a:cxn ang="0">
                  <a:pos x="146" y="473"/>
                </a:cxn>
                <a:cxn ang="0">
                  <a:pos x="143" y="292"/>
                </a:cxn>
                <a:cxn ang="0">
                  <a:pos x="141" y="138"/>
                </a:cxn>
                <a:cxn ang="0">
                  <a:pos x="141" y="64"/>
                </a:cxn>
                <a:cxn ang="0">
                  <a:pos x="135" y="34"/>
                </a:cxn>
                <a:cxn ang="0">
                  <a:pos x="122" y="14"/>
                </a:cxn>
                <a:cxn ang="0">
                  <a:pos x="103" y="3"/>
                </a:cxn>
                <a:cxn ang="0">
                  <a:pos x="81" y="0"/>
                </a:cxn>
                <a:cxn ang="0">
                  <a:pos x="57" y="6"/>
                </a:cxn>
                <a:cxn ang="0">
                  <a:pos x="35" y="20"/>
                </a:cxn>
                <a:cxn ang="0">
                  <a:pos x="16" y="42"/>
                </a:cxn>
                <a:cxn ang="0">
                  <a:pos x="3" y="69"/>
                </a:cxn>
                <a:cxn ang="0">
                  <a:pos x="0" y="83"/>
                </a:cxn>
                <a:cxn ang="0">
                  <a:pos x="0" y="95"/>
                </a:cxn>
                <a:cxn ang="0">
                  <a:pos x="2" y="104"/>
                </a:cxn>
                <a:cxn ang="0">
                  <a:pos x="13" y="108"/>
                </a:cxn>
                <a:cxn ang="0">
                  <a:pos x="23" y="106"/>
                </a:cxn>
                <a:cxn ang="0">
                  <a:pos x="32" y="95"/>
                </a:cxn>
                <a:cxn ang="0">
                  <a:pos x="42" y="80"/>
                </a:cxn>
                <a:cxn ang="0">
                  <a:pos x="50" y="64"/>
                </a:cxn>
                <a:cxn ang="0">
                  <a:pos x="58" y="50"/>
                </a:cxn>
                <a:cxn ang="0">
                  <a:pos x="68" y="42"/>
                </a:cxn>
                <a:cxn ang="0">
                  <a:pos x="78" y="42"/>
                </a:cxn>
                <a:cxn ang="0">
                  <a:pos x="91" y="54"/>
                </a:cxn>
              </a:cxnLst>
              <a:rect l="0" t="0" r="r" b="b"/>
              <a:pathLst>
                <a:path w="152" h="673">
                  <a:moveTo>
                    <a:pt x="91" y="54"/>
                  </a:moveTo>
                  <a:lnTo>
                    <a:pt x="98" y="158"/>
                  </a:lnTo>
                  <a:lnTo>
                    <a:pt x="96" y="362"/>
                  </a:lnTo>
                  <a:lnTo>
                    <a:pt x="91" y="563"/>
                  </a:lnTo>
                  <a:lnTo>
                    <a:pt x="90" y="656"/>
                  </a:lnTo>
                  <a:lnTo>
                    <a:pt x="95" y="667"/>
                  </a:lnTo>
                  <a:lnTo>
                    <a:pt x="98" y="671"/>
                  </a:lnTo>
                  <a:lnTo>
                    <a:pt x="103" y="673"/>
                  </a:lnTo>
                  <a:lnTo>
                    <a:pt x="113" y="673"/>
                  </a:lnTo>
                  <a:lnTo>
                    <a:pt x="122" y="671"/>
                  </a:lnTo>
                  <a:lnTo>
                    <a:pt x="131" y="669"/>
                  </a:lnTo>
                  <a:lnTo>
                    <a:pt x="138" y="665"/>
                  </a:lnTo>
                  <a:lnTo>
                    <a:pt x="143" y="659"/>
                  </a:lnTo>
                  <a:lnTo>
                    <a:pt x="148" y="652"/>
                  </a:lnTo>
                  <a:lnTo>
                    <a:pt x="150" y="645"/>
                  </a:lnTo>
                  <a:lnTo>
                    <a:pt x="152" y="638"/>
                  </a:lnTo>
                  <a:lnTo>
                    <a:pt x="152" y="631"/>
                  </a:lnTo>
                  <a:lnTo>
                    <a:pt x="146" y="473"/>
                  </a:lnTo>
                  <a:lnTo>
                    <a:pt x="143" y="292"/>
                  </a:lnTo>
                  <a:lnTo>
                    <a:pt x="141" y="138"/>
                  </a:lnTo>
                  <a:lnTo>
                    <a:pt x="141" y="64"/>
                  </a:lnTo>
                  <a:lnTo>
                    <a:pt x="135" y="34"/>
                  </a:lnTo>
                  <a:lnTo>
                    <a:pt x="122" y="14"/>
                  </a:lnTo>
                  <a:lnTo>
                    <a:pt x="103" y="3"/>
                  </a:lnTo>
                  <a:lnTo>
                    <a:pt x="81" y="0"/>
                  </a:lnTo>
                  <a:lnTo>
                    <a:pt x="57" y="6"/>
                  </a:lnTo>
                  <a:lnTo>
                    <a:pt x="35" y="20"/>
                  </a:lnTo>
                  <a:lnTo>
                    <a:pt x="16" y="42"/>
                  </a:lnTo>
                  <a:lnTo>
                    <a:pt x="3" y="69"/>
                  </a:lnTo>
                  <a:lnTo>
                    <a:pt x="0" y="83"/>
                  </a:lnTo>
                  <a:lnTo>
                    <a:pt x="0" y="95"/>
                  </a:lnTo>
                  <a:lnTo>
                    <a:pt x="2" y="104"/>
                  </a:lnTo>
                  <a:lnTo>
                    <a:pt x="13" y="108"/>
                  </a:lnTo>
                  <a:lnTo>
                    <a:pt x="23" y="106"/>
                  </a:lnTo>
                  <a:lnTo>
                    <a:pt x="32" y="95"/>
                  </a:lnTo>
                  <a:lnTo>
                    <a:pt x="42" y="80"/>
                  </a:lnTo>
                  <a:lnTo>
                    <a:pt x="50" y="64"/>
                  </a:lnTo>
                  <a:lnTo>
                    <a:pt x="58" y="50"/>
                  </a:lnTo>
                  <a:lnTo>
                    <a:pt x="68" y="42"/>
                  </a:lnTo>
                  <a:lnTo>
                    <a:pt x="78" y="42"/>
                  </a:lnTo>
                  <a:lnTo>
                    <a:pt x="91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8" name="Freeform 434"/>
            <p:cNvSpPr>
              <a:spLocks/>
            </p:cNvSpPr>
            <p:nvPr/>
          </p:nvSpPr>
          <p:spPr bwMode="auto">
            <a:xfrm>
              <a:off x="2736" y="2430"/>
              <a:ext cx="154" cy="51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06" y="104"/>
                </a:cxn>
                <a:cxn ang="0">
                  <a:pos x="168" y="35"/>
                </a:cxn>
                <a:cxn ang="0">
                  <a:pos x="0" y="25"/>
                </a:cxn>
                <a:cxn ang="0">
                  <a:pos x="157" y="0"/>
                </a:cxn>
              </a:cxnLst>
              <a:rect l="0" t="0" r="r" b="b"/>
              <a:pathLst>
                <a:path w="306" h="104">
                  <a:moveTo>
                    <a:pt x="157" y="0"/>
                  </a:moveTo>
                  <a:lnTo>
                    <a:pt x="306" y="104"/>
                  </a:lnTo>
                  <a:lnTo>
                    <a:pt x="168" y="35"/>
                  </a:lnTo>
                  <a:lnTo>
                    <a:pt x="0" y="2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9" name="Freeform 435"/>
            <p:cNvSpPr>
              <a:spLocks/>
            </p:cNvSpPr>
            <p:nvPr/>
          </p:nvSpPr>
          <p:spPr bwMode="auto">
            <a:xfrm>
              <a:off x="2897" y="1843"/>
              <a:ext cx="80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37" y="21"/>
                </a:cxn>
                <a:cxn ang="0">
                  <a:pos x="56" y="35"/>
                </a:cxn>
                <a:cxn ang="0">
                  <a:pos x="75" y="50"/>
                </a:cxn>
                <a:cxn ang="0">
                  <a:pos x="92" y="65"/>
                </a:cxn>
                <a:cxn ang="0">
                  <a:pos x="105" y="77"/>
                </a:cxn>
                <a:cxn ang="0">
                  <a:pos x="114" y="85"/>
                </a:cxn>
                <a:cxn ang="0">
                  <a:pos x="118" y="89"/>
                </a:cxn>
                <a:cxn ang="0">
                  <a:pos x="95" y="204"/>
                </a:cxn>
                <a:cxn ang="0">
                  <a:pos x="161" y="119"/>
                </a:cxn>
                <a:cxn ang="0">
                  <a:pos x="88" y="30"/>
                </a:cxn>
                <a:cxn ang="0">
                  <a:pos x="0" y="0"/>
                </a:cxn>
              </a:cxnLst>
              <a:rect l="0" t="0" r="r" b="b"/>
              <a:pathLst>
                <a:path w="161" h="204">
                  <a:moveTo>
                    <a:pt x="0" y="0"/>
                  </a:moveTo>
                  <a:lnTo>
                    <a:pt x="17" y="8"/>
                  </a:lnTo>
                  <a:lnTo>
                    <a:pt x="37" y="21"/>
                  </a:lnTo>
                  <a:lnTo>
                    <a:pt x="56" y="35"/>
                  </a:lnTo>
                  <a:lnTo>
                    <a:pt x="75" y="50"/>
                  </a:lnTo>
                  <a:lnTo>
                    <a:pt x="92" y="65"/>
                  </a:lnTo>
                  <a:lnTo>
                    <a:pt x="105" y="77"/>
                  </a:lnTo>
                  <a:lnTo>
                    <a:pt x="114" y="85"/>
                  </a:lnTo>
                  <a:lnTo>
                    <a:pt x="118" y="89"/>
                  </a:lnTo>
                  <a:lnTo>
                    <a:pt x="95" y="204"/>
                  </a:lnTo>
                  <a:lnTo>
                    <a:pt x="161" y="119"/>
                  </a:lnTo>
                  <a:lnTo>
                    <a:pt x="88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2" name="Freeform 438"/>
            <p:cNvSpPr>
              <a:spLocks/>
            </p:cNvSpPr>
            <p:nvPr/>
          </p:nvSpPr>
          <p:spPr bwMode="auto">
            <a:xfrm>
              <a:off x="2485" y="1890"/>
              <a:ext cx="14" cy="133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9" y="66"/>
                </a:cxn>
                <a:cxn ang="0">
                  <a:pos x="29" y="155"/>
                </a:cxn>
                <a:cxn ang="0">
                  <a:pos x="29" y="232"/>
                </a:cxn>
                <a:cxn ang="0">
                  <a:pos x="29" y="266"/>
                </a:cxn>
                <a:cxn ang="0">
                  <a:pos x="9" y="198"/>
                </a:cxn>
                <a:cxn ang="0">
                  <a:pos x="0" y="69"/>
                </a:cxn>
                <a:cxn ang="0">
                  <a:pos x="29" y="0"/>
                </a:cxn>
              </a:cxnLst>
              <a:rect l="0" t="0" r="r" b="b"/>
              <a:pathLst>
                <a:path w="29" h="266">
                  <a:moveTo>
                    <a:pt x="29" y="0"/>
                  </a:moveTo>
                  <a:lnTo>
                    <a:pt x="29" y="66"/>
                  </a:lnTo>
                  <a:lnTo>
                    <a:pt x="29" y="155"/>
                  </a:lnTo>
                  <a:lnTo>
                    <a:pt x="29" y="232"/>
                  </a:lnTo>
                  <a:lnTo>
                    <a:pt x="29" y="266"/>
                  </a:lnTo>
                  <a:lnTo>
                    <a:pt x="9" y="198"/>
                  </a:lnTo>
                  <a:lnTo>
                    <a:pt x="0" y="6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08" name="Group 564"/>
          <p:cNvGrpSpPr>
            <a:grpSpLocks/>
          </p:cNvGrpSpPr>
          <p:nvPr/>
        </p:nvGrpSpPr>
        <p:grpSpPr bwMode="auto">
          <a:xfrm>
            <a:off x="990600" y="838200"/>
            <a:ext cx="1447800" cy="1219200"/>
            <a:chOff x="813" y="1937"/>
            <a:chExt cx="588" cy="575"/>
          </a:xfrm>
        </p:grpSpPr>
        <p:sp>
          <p:nvSpPr>
            <p:cNvPr id="6586" name="Freeform 442"/>
            <p:cNvSpPr>
              <a:spLocks/>
            </p:cNvSpPr>
            <p:nvPr/>
          </p:nvSpPr>
          <p:spPr bwMode="auto">
            <a:xfrm>
              <a:off x="816" y="1999"/>
              <a:ext cx="546" cy="510"/>
            </a:xfrm>
            <a:custGeom>
              <a:avLst/>
              <a:gdLst/>
              <a:ahLst/>
              <a:cxnLst>
                <a:cxn ang="0">
                  <a:pos x="227" y="643"/>
                </a:cxn>
                <a:cxn ang="0">
                  <a:pos x="236" y="640"/>
                </a:cxn>
                <a:cxn ang="0">
                  <a:pos x="248" y="635"/>
                </a:cxn>
                <a:cxn ang="0">
                  <a:pos x="242" y="632"/>
                </a:cxn>
                <a:cxn ang="0">
                  <a:pos x="237" y="626"/>
                </a:cxn>
                <a:cxn ang="0">
                  <a:pos x="236" y="614"/>
                </a:cxn>
                <a:cxn ang="0">
                  <a:pos x="244" y="606"/>
                </a:cxn>
                <a:cxn ang="0">
                  <a:pos x="258" y="606"/>
                </a:cxn>
                <a:cxn ang="0">
                  <a:pos x="268" y="614"/>
                </a:cxn>
                <a:cxn ang="0">
                  <a:pos x="269" y="626"/>
                </a:cxn>
                <a:cxn ang="0">
                  <a:pos x="261" y="635"/>
                </a:cxn>
                <a:cxn ang="0">
                  <a:pos x="254" y="636"/>
                </a:cxn>
                <a:cxn ang="0">
                  <a:pos x="248" y="635"/>
                </a:cxn>
                <a:cxn ang="0">
                  <a:pos x="381" y="915"/>
                </a:cxn>
                <a:cxn ang="0">
                  <a:pos x="420" y="902"/>
                </a:cxn>
                <a:cxn ang="0">
                  <a:pos x="432" y="907"/>
                </a:cxn>
                <a:cxn ang="0">
                  <a:pos x="439" y="917"/>
                </a:cxn>
                <a:cxn ang="0">
                  <a:pos x="434" y="929"/>
                </a:cxn>
                <a:cxn ang="0">
                  <a:pos x="423" y="933"/>
                </a:cxn>
                <a:cxn ang="0">
                  <a:pos x="411" y="929"/>
                </a:cxn>
                <a:cxn ang="0">
                  <a:pos x="404" y="917"/>
                </a:cxn>
                <a:cxn ang="0">
                  <a:pos x="409" y="907"/>
                </a:cxn>
                <a:cxn ang="0">
                  <a:pos x="406" y="906"/>
                </a:cxn>
                <a:cxn ang="0">
                  <a:pos x="386" y="914"/>
                </a:cxn>
                <a:cxn ang="0">
                  <a:pos x="441" y="1021"/>
                </a:cxn>
                <a:cxn ang="0">
                  <a:pos x="650" y="0"/>
                </a:cxn>
                <a:cxn ang="0">
                  <a:pos x="50" y="333"/>
                </a:cxn>
                <a:cxn ang="0">
                  <a:pos x="58" y="330"/>
                </a:cxn>
                <a:cxn ang="0">
                  <a:pos x="67" y="326"/>
                </a:cxn>
                <a:cxn ang="0">
                  <a:pos x="67" y="316"/>
                </a:cxn>
                <a:cxn ang="0">
                  <a:pos x="75" y="308"/>
                </a:cxn>
                <a:cxn ang="0">
                  <a:pos x="87" y="309"/>
                </a:cxn>
                <a:cxn ang="0">
                  <a:pos x="98" y="317"/>
                </a:cxn>
                <a:cxn ang="0">
                  <a:pos x="99" y="329"/>
                </a:cxn>
                <a:cxn ang="0">
                  <a:pos x="91" y="338"/>
                </a:cxn>
                <a:cxn ang="0">
                  <a:pos x="77" y="336"/>
                </a:cxn>
                <a:cxn ang="0">
                  <a:pos x="67" y="326"/>
                </a:cxn>
                <a:cxn ang="0">
                  <a:pos x="59" y="330"/>
                </a:cxn>
                <a:cxn ang="0">
                  <a:pos x="50" y="333"/>
                </a:cxn>
              </a:cxnLst>
              <a:rect l="0" t="0" r="r" b="b"/>
              <a:pathLst>
                <a:path w="1091" h="1021">
                  <a:moveTo>
                    <a:pt x="50" y="333"/>
                  </a:moveTo>
                  <a:lnTo>
                    <a:pt x="227" y="643"/>
                  </a:lnTo>
                  <a:lnTo>
                    <a:pt x="229" y="642"/>
                  </a:lnTo>
                  <a:lnTo>
                    <a:pt x="236" y="640"/>
                  </a:lnTo>
                  <a:lnTo>
                    <a:pt x="243" y="637"/>
                  </a:lnTo>
                  <a:lnTo>
                    <a:pt x="248" y="635"/>
                  </a:lnTo>
                  <a:lnTo>
                    <a:pt x="244" y="633"/>
                  </a:lnTo>
                  <a:lnTo>
                    <a:pt x="242" y="632"/>
                  </a:lnTo>
                  <a:lnTo>
                    <a:pt x="239" y="629"/>
                  </a:lnTo>
                  <a:lnTo>
                    <a:pt x="237" y="626"/>
                  </a:lnTo>
                  <a:lnTo>
                    <a:pt x="235" y="620"/>
                  </a:lnTo>
                  <a:lnTo>
                    <a:pt x="236" y="614"/>
                  </a:lnTo>
                  <a:lnTo>
                    <a:pt x="239" y="610"/>
                  </a:lnTo>
                  <a:lnTo>
                    <a:pt x="244" y="606"/>
                  </a:lnTo>
                  <a:lnTo>
                    <a:pt x="251" y="605"/>
                  </a:lnTo>
                  <a:lnTo>
                    <a:pt x="258" y="606"/>
                  </a:lnTo>
                  <a:lnTo>
                    <a:pt x="264" y="610"/>
                  </a:lnTo>
                  <a:lnTo>
                    <a:pt x="268" y="614"/>
                  </a:lnTo>
                  <a:lnTo>
                    <a:pt x="269" y="620"/>
                  </a:lnTo>
                  <a:lnTo>
                    <a:pt x="269" y="626"/>
                  </a:lnTo>
                  <a:lnTo>
                    <a:pt x="266" y="632"/>
                  </a:lnTo>
                  <a:lnTo>
                    <a:pt x="261" y="635"/>
                  </a:lnTo>
                  <a:lnTo>
                    <a:pt x="258" y="636"/>
                  </a:lnTo>
                  <a:lnTo>
                    <a:pt x="254" y="636"/>
                  </a:lnTo>
                  <a:lnTo>
                    <a:pt x="251" y="636"/>
                  </a:lnTo>
                  <a:lnTo>
                    <a:pt x="248" y="635"/>
                  </a:lnTo>
                  <a:lnTo>
                    <a:pt x="227" y="643"/>
                  </a:lnTo>
                  <a:lnTo>
                    <a:pt x="381" y="915"/>
                  </a:lnTo>
                  <a:lnTo>
                    <a:pt x="413" y="904"/>
                  </a:lnTo>
                  <a:lnTo>
                    <a:pt x="420" y="902"/>
                  </a:lnTo>
                  <a:lnTo>
                    <a:pt x="426" y="904"/>
                  </a:lnTo>
                  <a:lnTo>
                    <a:pt x="432" y="907"/>
                  </a:lnTo>
                  <a:lnTo>
                    <a:pt x="436" y="912"/>
                  </a:lnTo>
                  <a:lnTo>
                    <a:pt x="439" y="917"/>
                  </a:lnTo>
                  <a:lnTo>
                    <a:pt x="437" y="923"/>
                  </a:lnTo>
                  <a:lnTo>
                    <a:pt x="434" y="929"/>
                  </a:lnTo>
                  <a:lnTo>
                    <a:pt x="429" y="932"/>
                  </a:lnTo>
                  <a:lnTo>
                    <a:pt x="423" y="933"/>
                  </a:lnTo>
                  <a:lnTo>
                    <a:pt x="417" y="932"/>
                  </a:lnTo>
                  <a:lnTo>
                    <a:pt x="411" y="929"/>
                  </a:lnTo>
                  <a:lnTo>
                    <a:pt x="406" y="923"/>
                  </a:lnTo>
                  <a:lnTo>
                    <a:pt x="404" y="917"/>
                  </a:lnTo>
                  <a:lnTo>
                    <a:pt x="405" y="912"/>
                  </a:lnTo>
                  <a:lnTo>
                    <a:pt x="409" y="907"/>
                  </a:lnTo>
                  <a:lnTo>
                    <a:pt x="413" y="904"/>
                  </a:lnTo>
                  <a:lnTo>
                    <a:pt x="406" y="906"/>
                  </a:lnTo>
                  <a:lnTo>
                    <a:pt x="396" y="909"/>
                  </a:lnTo>
                  <a:lnTo>
                    <a:pt x="386" y="914"/>
                  </a:lnTo>
                  <a:lnTo>
                    <a:pt x="381" y="915"/>
                  </a:lnTo>
                  <a:lnTo>
                    <a:pt x="441" y="1021"/>
                  </a:lnTo>
                  <a:lnTo>
                    <a:pt x="1091" y="777"/>
                  </a:lnTo>
                  <a:lnTo>
                    <a:pt x="650" y="0"/>
                  </a:lnTo>
                  <a:lnTo>
                    <a:pt x="0" y="245"/>
                  </a:lnTo>
                  <a:lnTo>
                    <a:pt x="50" y="333"/>
                  </a:lnTo>
                  <a:lnTo>
                    <a:pt x="52" y="332"/>
                  </a:lnTo>
                  <a:lnTo>
                    <a:pt x="58" y="330"/>
                  </a:lnTo>
                  <a:lnTo>
                    <a:pt x="63" y="328"/>
                  </a:lnTo>
                  <a:lnTo>
                    <a:pt x="67" y="326"/>
                  </a:lnTo>
                  <a:lnTo>
                    <a:pt x="66" y="321"/>
                  </a:lnTo>
                  <a:lnTo>
                    <a:pt x="67" y="316"/>
                  </a:lnTo>
                  <a:lnTo>
                    <a:pt x="70" y="311"/>
                  </a:lnTo>
                  <a:lnTo>
                    <a:pt x="75" y="308"/>
                  </a:lnTo>
                  <a:lnTo>
                    <a:pt x="82" y="307"/>
                  </a:lnTo>
                  <a:lnTo>
                    <a:pt x="87" y="309"/>
                  </a:lnTo>
                  <a:lnTo>
                    <a:pt x="93" y="313"/>
                  </a:lnTo>
                  <a:lnTo>
                    <a:pt x="98" y="317"/>
                  </a:lnTo>
                  <a:lnTo>
                    <a:pt x="100" y="323"/>
                  </a:lnTo>
                  <a:lnTo>
                    <a:pt x="99" y="329"/>
                  </a:lnTo>
                  <a:lnTo>
                    <a:pt x="96" y="335"/>
                  </a:lnTo>
                  <a:lnTo>
                    <a:pt x="91" y="338"/>
                  </a:lnTo>
                  <a:lnTo>
                    <a:pt x="84" y="338"/>
                  </a:lnTo>
                  <a:lnTo>
                    <a:pt x="77" y="336"/>
                  </a:lnTo>
                  <a:lnTo>
                    <a:pt x="71" y="332"/>
                  </a:lnTo>
                  <a:lnTo>
                    <a:pt x="67" y="326"/>
                  </a:lnTo>
                  <a:lnTo>
                    <a:pt x="64" y="328"/>
                  </a:lnTo>
                  <a:lnTo>
                    <a:pt x="59" y="330"/>
                  </a:lnTo>
                  <a:lnTo>
                    <a:pt x="52" y="332"/>
                  </a:lnTo>
                  <a:lnTo>
                    <a:pt x="50" y="3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7" name="Freeform 443"/>
            <p:cNvSpPr>
              <a:spLocks/>
            </p:cNvSpPr>
            <p:nvPr/>
          </p:nvSpPr>
          <p:spPr bwMode="auto">
            <a:xfrm>
              <a:off x="839" y="2164"/>
              <a:ext cx="92" cy="159"/>
            </a:xfrm>
            <a:custGeom>
              <a:avLst/>
              <a:gdLst/>
              <a:ahLst/>
              <a:cxnLst>
                <a:cxn ang="0">
                  <a:pos x="180" y="308"/>
                </a:cxn>
                <a:cxn ang="0">
                  <a:pos x="184" y="310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177" y="315"/>
                </a:cxn>
                <a:cxn ang="0">
                  <a:pos x="182" y="317"/>
                </a:cxn>
                <a:cxn ang="0">
                  <a:pos x="177" y="315"/>
                </a:cxn>
                <a:cxn ang="0">
                  <a:pos x="180" y="318"/>
                </a:cxn>
                <a:cxn ang="0">
                  <a:pos x="182" y="317"/>
                </a:cxn>
                <a:cxn ang="0">
                  <a:pos x="180" y="308"/>
                </a:cxn>
              </a:cxnLst>
              <a:rect l="0" t="0" r="r" b="b"/>
              <a:pathLst>
                <a:path w="184" h="318">
                  <a:moveTo>
                    <a:pt x="180" y="308"/>
                  </a:moveTo>
                  <a:lnTo>
                    <a:pt x="184" y="310"/>
                  </a:lnTo>
                  <a:lnTo>
                    <a:pt x="7" y="0"/>
                  </a:lnTo>
                  <a:lnTo>
                    <a:pt x="0" y="5"/>
                  </a:lnTo>
                  <a:lnTo>
                    <a:pt x="177" y="315"/>
                  </a:lnTo>
                  <a:lnTo>
                    <a:pt x="182" y="317"/>
                  </a:lnTo>
                  <a:lnTo>
                    <a:pt x="177" y="315"/>
                  </a:lnTo>
                  <a:lnTo>
                    <a:pt x="180" y="318"/>
                  </a:lnTo>
                  <a:lnTo>
                    <a:pt x="182" y="317"/>
                  </a:lnTo>
                  <a:lnTo>
                    <a:pt x="180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8" name="Freeform 444"/>
            <p:cNvSpPr>
              <a:spLocks/>
            </p:cNvSpPr>
            <p:nvPr/>
          </p:nvSpPr>
          <p:spPr bwMode="auto">
            <a:xfrm>
              <a:off x="929" y="2314"/>
              <a:ext cx="18" cy="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9" y="4"/>
                </a:cxn>
                <a:cxn ang="0">
                  <a:pos x="2" y="6"/>
                </a:cxn>
                <a:cxn ang="0">
                  <a:pos x="0" y="8"/>
                </a:cxn>
                <a:cxn ang="0">
                  <a:pos x="2" y="17"/>
                </a:cxn>
                <a:cxn ang="0">
                  <a:pos x="4" y="16"/>
                </a:cxn>
                <a:cxn ang="0">
                  <a:pos x="11" y="13"/>
                </a:cxn>
                <a:cxn ang="0">
                  <a:pos x="18" y="11"/>
                </a:cxn>
                <a:cxn ang="0">
                  <a:pos x="23" y="9"/>
                </a:cxn>
                <a:cxn ang="0">
                  <a:pos x="24" y="0"/>
                </a:cxn>
                <a:cxn ang="0">
                  <a:pos x="23" y="9"/>
                </a:cxn>
                <a:cxn ang="0">
                  <a:pos x="35" y="5"/>
                </a:cxn>
                <a:cxn ang="0">
                  <a:pos x="23" y="1"/>
                </a:cxn>
                <a:cxn ang="0">
                  <a:pos x="19" y="9"/>
                </a:cxn>
              </a:cxnLst>
              <a:rect l="0" t="0" r="r" b="b"/>
              <a:pathLst>
                <a:path w="35" h="17">
                  <a:moveTo>
                    <a:pt x="19" y="9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9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7"/>
                  </a:lnTo>
                  <a:lnTo>
                    <a:pt x="4" y="16"/>
                  </a:lnTo>
                  <a:lnTo>
                    <a:pt x="11" y="13"/>
                  </a:lnTo>
                  <a:lnTo>
                    <a:pt x="18" y="11"/>
                  </a:lnTo>
                  <a:lnTo>
                    <a:pt x="23" y="9"/>
                  </a:lnTo>
                  <a:lnTo>
                    <a:pt x="24" y="0"/>
                  </a:lnTo>
                  <a:lnTo>
                    <a:pt x="23" y="9"/>
                  </a:lnTo>
                  <a:lnTo>
                    <a:pt x="35" y="5"/>
                  </a:lnTo>
                  <a:lnTo>
                    <a:pt x="23" y="1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9" name="Freeform 445"/>
            <p:cNvSpPr>
              <a:spLocks/>
            </p:cNvSpPr>
            <p:nvPr/>
          </p:nvSpPr>
          <p:spPr bwMode="auto">
            <a:xfrm>
              <a:off x="932" y="2310"/>
              <a:ext cx="9" cy="8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6" y="11"/>
                </a:cxn>
                <a:cxn ang="0">
                  <a:pos x="9" y="12"/>
                </a:cxn>
                <a:cxn ang="0">
                  <a:pos x="12" y="16"/>
                </a:cxn>
                <a:cxn ang="0">
                  <a:pos x="17" y="7"/>
                </a:cxn>
                <a:cxn ang="0">
                  <a:pos x="13" y="5"/>
                </a:cxn>
                <a:cxn ang="0">
                  <a:pos x="11" y="4"/>
                </a:cxn>
                <a:cxn ang="0">
                  <a:pos x="10" y="3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1" y="4"/>
                </a:cxn>
              </a:cxnLst>
              <a:rect l="0" t="0" r="r" b="b"/>
              <a:pathLst>
                <a:path w="17" h="16">
                  <a:moveTo>
                    <a:pt x="1" y="4"/>
                  </a:moveTo>
                  <a:lnTo>
                    <a:pt x="0" y="4"/>
                  </a:lnTo>
                  <a:lnTo>
                    <a:pt x="3" y="8"/>
                  </a:lnTo>
                  <a:lnTo>
                    <a:pt x="6" y="11"/>
                  </a:lnTo>
                  <a:lnTo>
                    <a:pt x="9" y="12"/>
                  </a:lnTo>
                  <a:lnTo>
                    <a:pt x="12" y="16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0" name="Freeform 446"/>
            <p:cNvSpPr>
              <a:spLocks/>
            </p:cNvSpPr>
            <p:nvPr/>
          </p:nvSpPr>
          <p:spPr bwMode="auto">
            <a:xfrm>
              <a:off x="931" y="2299"/>
              <a:ext cx="8" cy="1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6" y="4"/>
                </a:cxn>
                <a:cxn ang="0">
                  <a:pos x="1" y="11"/>
                </a:cxn>
                <a:cxn ang="0">
                  <a:pos x="0" y="18"/>
                </a:cxn>
                <a:cxn ang="0">
                  <a:pos x="4" y="26"/>
                </a:cxn>
                <a:cxn ang="0">
                  <a:pos x="11" y="22"/>
                </a:cxn>
                <a:cxn ang="0">
                  <a:pos x="9" y="18"/>
                </a:cxn>
                <a:cxn ang="0">
                  <a:pos x="11" y="14"/>
                </a:cxn>
                <a:cxn ang="0">
                  <a:pos x="13" y="11"/>
                </a:cxn>
                <a:cxn ang="0">
                  <a:pos x="15" y="9"/>
                </a:cxn>
                <a:cxn ang="0">
                  <a:pos x="15" y="9"/>
                </a:cxn>
                <a:cxn ang="0">
                  <a:pos x="13" y="0"/>
                </a:cxn>
              </a:cxnLst>
              <a:rect l="0" t="0" r="r" b="b"/>
              <a:pathLst>
                <a:path w="15" h="26">
                  <a:moveTo>
                    <a:pt x="13" y="0"/>
                  </a:moveTo>
                  <a:lnTo>
                    <a:pt x="13" y="0"/>
                  </a:lnTo>
                  <a:lnTo>
                    <a:pt x="6" y="4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4" y="26"/>
                  </a:lnTo>
                  <a:lnTo>
                    <a:pt x="11" y="22"/>
                  </a:lnTo>
                  <a:lnTo>
                    <a:pt x="9" y="18"/>
                  </a:lnTo>
                  <a:lnTo>
                    <a:pt x="11" y="14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1" name="Freeform 447"/>
            <p:cNvSpPr>
              <a:spLocks/>
            </p:cNvSpPr>
            <p:nvPr/>
          </p:nvSpPr>
          <p:spPr bwMode="auto">
            <a:xfrm>
              <a:off x="937" y="2299"/>
              <a:ext cx="15" cy="8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29" y="11"/>
                </a:cxn>
                <a:cxn ang="0">
                  <a:pos x="23" y="5"/>
                </a:cxn>
                <a:cxn ang="0">
                  <a:pos x="16" y="1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10"/>
                </a:cxn>
                <a:cxn ang="0">
                  <a:pos x="8" y="9"/>
                </a:cxn>
                <a:cxn ang="0">
                  <a:pos x="14" y="10"/>
                </a:cxn>
                <a:cxn ang="0">
                  <a:pos x="18" y="12"/>
                </a:cxn>
                <a:cxn ang="0">
                  <a:pos x="22" y="16"/>
                </a:cxn>
                <a:cxn ang="0">
                  <a:pos x="21" y="15"/>
                </a:cxn>
                <a:cxn ang="0">
                  <a:pos x="30" y="12"/>
                </a:cxn>
              </a:cxnLst>
              <a:rect l="0" t="0" r="r" b="b"/>
              <a:pathLst>
                <a:path w="30" h="16">
                  <a:moveTo>
                    <a:pt x="30" y="12"/>
                  </a:moveTo>
                  <a:lnTo>
                    <a:pt x="29" y="11"/>
                  </a:lnTo>
                  <a:lnTo>
                    <a:pt x="23" y="5"/>
                  </a:lnTo>
                  <a:lnTo>
                    <a:pt x="16" y="1"/>
                  </a:lnTo>
                  <a:lnTo>
                    <a:pt x="8" y="0"/>
                  </a:lnTo>
                  <a:lnTo>
                    <a:pt x="0" y="1"/>
                  </a:lnTo>
                  <a:lnTo>
                    <a:pt x="2" y="10"/>
                  </a:lnTo>
                  <a:lnTo>
                    <a:pt x="8" y="9"/>
                  </a:lnTo>
                  <a:lnTo>
                    <a:pt x="14" y="10"/>
                  </a:lnTo>
                  <a:lnTo>
                    <a:pt x="18" y="12"/>
                  </a:lnTo>
                  <a:lnTo>
                    <a:pt x="22" y="16"/>
                  </a:lnTo>
                  <a:lnTo>
                    <a:pt x="21" y="15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2" name="Freeform 448"/>
            <p:cNvSpPr>
              <a:spLocks/>
            </p:cNvSpPr>
            <p:nvPr/>
          </p:nvSpPr>
          <p:spPr bwMode="auto">
            <a:xfrm>
              <a:off x="946" y="2305"/>
              <a:ext cx="7" cy="13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27"/>
                </a:cxn>
                <a:cxn ang="0">
                  <a:pos x="9" y="21"/>
                </a:cxn>
                <a:cxn ang="0">
                  <a:pos x="14" y="14"/>
                </a:cxn>
                <a:cxn ang="0">
                  <a:pos x="14" y="7"/>
                </a:cxn>
                <a:cxn ang="0">
                  <a:pos x="13" y="0"/>
                </a:cxn>
                <a:cxn ang="0">
                  <a:pos x="4" y="3"/>
                </a:cxn>
                <a:cxn ang="0">
                  <a:pos x="5" y="7"/>
                </a:cxn>
                <a:cxn ang="0">
                  <a:pos x="5" y="12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7"/>
                </a:cxn>
              </a:cxnLst>
              <a:rect l="0" t="0" r="r" b="b"/>
              <a:pathLst>
                <a:path w="14" h="27">
                  <a:moveTo>
                    <a:pt x="2" y="27"/>
                  </a:moveTo>
                  <a:lnTo>
                    <a:pt x="2" y="27"/>
                  </a:lnTo>
                  <a:lnTo>
                    <a:pt x="9" y="21"/>
                  </a:lnTo>
                  <a:lnTo>
                    <a:pt x="14" y="14"/>
                  </a:lnTo>
                  <a:lnTo>
                    <a:pt x="14" y="7"/>
                  </a:lnTo>
                  <a:lnTo>
                    <a:pt x="13" y="0"/>
                  </a:lnTo>
                  <a:lnTo>
                    <a:pt x="4" y="3"/>
                  </a:lnTo>
                  <a:lnTo>
                    <a:pt x="5" y="7"/>
                  </a:lnTo>
                  <a:lnTo>
                    <a:pt x="5" y="12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3" name="Freeform 449"/>
            <p:cNvSpPr>
              <a:spLocks/>
            </p:cNvSpPr>
            <p:nvPr/>
          </p:nvSpPr>
          <p:spPr bwMode="auto">
            <a:xfrm>
              <a:off x="939" y="2314"/>
              <a:ext cx="8" cy="5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0" y="9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12" y="10"/>
                </a:cxn>
                <a:cxn ang="0">
                  <a:pos x="16" y="9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8" y="1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3" y="9"/>
                </a:cxn>
              </a:cxnLst>
              <a:rect l="0" t="0" r="r" b="b"/>
              <a:pathLst>
                <a:path w="16" h="10">
                  <a:moveTo>
                    <a:pt x="3" y="9"/>
                  </a:moveTo>
                  <a:lnTo>
                    <a:pt x="0" y="9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16" y="9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8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4" name="Freeform 450"/>
            <p:cNvSpPr>
              <a:spLocks/>
            </p:cNvSpPr>
            <p:nvPr/>
          </p:nvSpPr>
          <p:spPr bwMode="auto">
            <a:xfrm>
              <a:off x="926" y="2314"/>
              <a:ext cx="14" cy="8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8" y="17"/>
                </a:cxn>
                <a:cxn ang="0">
                  <a:pos x="29" y="9"/>
                </a:cxn>
                <a:cxn ang="0">
                  <a:pos x="26" y="0"/>
                </a:cxn>
                <a:cxn ang="0">
                  <a:pos x="6" y="8"/>
                </a:cxn>
                <a:cxn ang="0">
                  <a:pos x="3" y="15"/>
                </a:cxn>
                <a:cxn ang="0">
                  <a:pos x="6" y="8"/>
                </a:cxn>
                <a:cxn ang="0">
                  <a:pos x="0" y="10"/>
                </a:cxn>
                <a:cxn ang="0">
                  <a:pos x="3" y="15"/>
                </a:cxn>
                <a:cxn ang="0">
                  <a:pos x="10" y="10"/>
                </a:cxn>
              </a:cxnLst>
              <a:rect l="0" t="0" r="r" b="b"/>
              <a:pathLst>
                <a:path w="29" h="17">
                  <a:moveTo>
                    <a:pt x="10" y="10"/>
                  </a:moveTo>
                  <a:lnTo>
                    <a:pt x="8" y="17"/>
                  </a:lnTo>
                  <a:lnTo>
                    <a:pt x="29" y="9"/>
                  </a:lnTo>
                  <a:lnTo>
                    <a:pt x="26" y="0"/>
                  </a:lnTo>
                  <a:lnTo>
                    <a:pt x="6" y="8"/>
                  </a:lnTo>
                  <a:lnTo>
                    <a:pt x="3" y="15"/>
                  </a:lnTo>
                  <a:lnTo>
                    <a:pt x="6" y="8"/>
                  </a:lnTo>
                  <a:lnTo>
                    <a:pt x="0" y="10"/>
                  </a:lnTo>
                  <a:lnTo>
                    <a:pt x="3" y="15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5" name="Freeform 451"/>
            <p:cNvSpPr>
              <a:spLocks/>
            </p:cNvSpPr>
            <p:nvPr/>
          </p:nvSpPr>
          <p:spPr bwMode="auto">
            <a:xfrm>
              <a:off x="928" y="2319"/>
              <a:ext cx="80" cy="140"/>
            </a:xfrm>
            <a:custGeom>
              <a:avLst/>
              <a:gdLst/>
              <a:ahLst/>
              <a:cxnLst>
                <a:cxn ang="0">
                  <a:pos x="157" y="269"/>
                </a:cxn>
                <a:cxn ang="0">
                  <a:pos x="162" y="272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155" y="276"/>
                </a:cxn>
                <a:cxn ang="0">
                  <a:pos x="159" y="279"/>
                </a:cxn>
                <a:cxn ang="0">
                  <a:pos x="155" y="276"/>
                </a:cxn>
                <a:cxn ang="0">
                  <a:pos x="156" y="280"/>
                </a:cxn>
                <a:cxn ang="0">
                  <a:pos x="159" y="279"/>
                </a:cxn>
                <a:cxn ang="0">
                  <a:pos x="157" y="269"/>
                </a:cxn>
              </a:cxnLst>
              <a:rect l="0" t="0" r="r" b="b"/>
              <a:pathLst>
                <a:path w="162" h="280">
                  <a:moveTo>
                    <a:pt x="157" y="269"/>
                  </a:moveTo>
                  <a:lnTo>
                    <a:pt x="162" y="272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5" y="276"/>
                  </a:lnTo>
                  <a:lnTo>
                    <a:pt x="159" y="279"/>
                  </a:lnTo>
                  <a:lnTo>
                    <a:pt x="155" y="276"/>
                  </a:lnTo>
                  <a:lnTo>
                    <a:pt x="156" y="280"/>
                  </a:lnTo>
                  <a:lnTo>
                    <a:pt x="159" y="279"/>
                  </a:lnTo>
                  <a:lnTo>
                    <a:pt x="157" y="2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6" name="Freeform 452"/>
            <p:cNvSpPr>
              <a:spLocks/>
            </p:cNvSpPr>
            <p:nvPr/>
          </p:nvSpPr>
          <p:spPr bwMode="auto">
            <a:xfrm>
              <a:off x="1006" y="2448"/>
              <a:ext cx="17" cy="1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11"/>
                </a:cxn>
                <a:cxn ang="0">
                  <a:pos x="2" y="21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2" y="0"/>
                </a:cxn>
              </a:cxnLst>
              <a:rect l="0" t="0" r="r" b="b"/>
              <a:pathLst>
                <a:path w="34" h="21">
                  <a:moveTo>
                    <a:pt x="32" y="0"/>
                  </a:moveTo>
                  <a:lnTo>
                    <a:pt x="32" y="0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7" name="Freeform 453"/>
            <p:cNvSpPr>
              <a:spLocks/>
            </p:cNvSpPr>
            <p:nvPr/>
          </p:nvSpPr>
          <p:spPr bwMode="auto">
            <a:xfrm>
              <a:off x="1022" y="2447"/>
              <a:ext cx="14" cy="8"/>
            </a:xfrm>
            <a:custGeom>
              <a:avLst/>
              <a:gdLst/>
              <a:ahLst/>
              <a:cxnLst>
                <a:cxn ang="0">
                  <a:pos x="28" y="11"/>
                </a:cxn>
                <a:cxn ang="0">
                  <a:pos x="28" y="11"/>
                </a:cxn>
                <a:cxn ang="0">
                  <a:pos x="22" y="6"/>
                </a:cxn>
                <a:cxn ang="0">
                  <a:pos x="15" y="1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10"/>
                </a:cxn>
                <a:cxn ang="0">
                  <a:pos x="8" y="9"/>
                </a:cxn>
                <a:cxn ang="0">
                  <a:pos x="13" y="10"/>
                </a:cxn>
                <a:cxn ang="0">
                  <a:pos x="17" y="12"/>
                </a:cxn>
                <a:cxn ang="0">
                  <a:pos x="21" y="16"/>
                </a:cxn>
                <a:cxn ang="0">
                  <a:pos x="21" y="16"/>
                </a:cxn>
                <a:cxn ang="0">
                  <a:pos x="28" y="11"/>
                </a:cxn>
              </a:cxnLst>
              <a:rect l="0" t="0" r="r" b="b"/>
              <a:pathLst>
                <a:path w="28" h="16">
                  <a:moveTo>
                    <a:pt x="28" y="11"/>
                  </a:moveTo>
                  <a:lnTo>
                    <a:pt x="28" y="11"/>
                  </a:lnTo>
                  <a:lnTo>
                    <a:pt x="22" y="6"/>
                  </a:lnTo>
                  <a:lnTo>
                    <a:pt x="15" y="1"/>
                  </a:lnTo>
                  <a:lnTo>
                    <a:pt x="8" y="0"/>
                  </a:lnTo>
                  <a:lnTo>
                    <a:pt x="0" y="1"/>
                  </a:lnTo>
                  <a:lnTo>
                    <a:pt x="2" y="10"/>
                  </a:lnTo>
                  <a:lnTo>
                    <a:pt x="8" y="9"/>
                  </a:lnTo>
                  <a:lnTo>
                    <a:pt x="13" y="10"/>
                  </a:lnTo>
                  <a:lnTo>
                    <a:pt x="17" y="12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8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8" name="Freeform 454"/>
            <p:cNvSpPr>
              <a:spLocks/>
            </p:cNvSpPr>
            <p:nvPr/>
          </p:nvSpPr>
          <p:spPr bwMode="auto">
            <a:xfrm>
              <a:off x="1030" y="2453"/>
              <a:ext cx="8" cy="14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3" y="28"/>
                </a:cxn>
                <a:cxn ang="0">
                  <a:pos x="9" y="22"/>
                </a:cxn>
                <a:cxn ang="0">
                  <a:pos x="14" y="15"/>
                </a:cxn>
                <a:cxn ang="0">
                  <a:pos x="15" y="8"/>
                </a:cxn>
                <a:cxn ang="0">
                  <a:pos x="12" y="0"/>
                </a:cxn>
                <a:cxn ang="0">
                  <a:pos x="5" y="5"/>
                </a:cxn>
                <a:cxn ang="0">
                  <a:pos x="6" y="8"/>
                </a:cxn>
                <a:cxn ang="0">
                  <a:pos x="5" y="13"/>
                </a:cxn>
                <a:cxn ang="0">
                  <a:pos x="3" y="18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3" y="28"/>
                </a:cxn>
              </a:cxnLst>
              <a:rect l="0" t="0" r="r" b="b"/>
              <a:pathLst>
                <a:path w="15" h="28">
                  <a:moveTo>
                    <a:pt x="3" y="28"/>
                  </a:moveTo>
                  <a:lnTo>
                    <a:pt x="3" y="28"/>
                  </a:lnTo>
                  <a:lnTo>
                    <a:pt x="9" y="22"/>
                  </a:lnTo>
                  <a:lnTo>
                    <a:pt x="14" y="15"/>
                  </a:lnTo>
                  <a:lnTo>
                    <a:pt x="15" y="8"/>
                  </a:lnTo>
                  <a:lnTo>
                    <a:pt x="12" y="0"/>
                  </a:lnTo>
                  <a:lnTo>
                    <a:pt x="5" y="5"/>
                  </a:lnTo>
                  <a:lnTo>
                    <a:pt x="6" y="8"/>
                  </a:lnTo>
                  <a:lnTo>
                    <a:pt x="5" y="13"/>
                  </a:lnTo>
                  <a:lnTo>
                    <a:pt x="3" y="18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9" name="Freeform 455"/>
            <p:cNvSpPr>
              <a:spLocks/>
            </p:cNvSpPr>
            <p:nvPr/>
          </p:nvSpPr>
          <p:spPr bwMode="auto">
            <a:xfrm>
              <a:off x="1017" y="2459"/>
              <a:ext cx="14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6" y="11"/>
                </a:cxn>
                <a:cxn ang="0">
                  <a:pos x="13" y="16"/>
                </a:cxn>
                <a:cxn ang="0">
                  <a:pos x="20" y="17"/>
                </a:cxn>
                <a:cxn ang="0">
                  <a:pos x="28" y="16"/>
                </a:cxn>
                <a:cxn ang="0">
                  <a:pos x="25" y="7"/>
                </a:cxn>
                <a:cxn ang="0">
                  <a:pos x="20" y="8"/>
                </a:cxn>
                <a:cxn ang="0">
                  <a:pos x="15" y="7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4"/>
                </a:cxn>
              </a:cxnLst>
              <a:rect l="0" t="0" r="r" b="b"/>
              <a:pathLst>
                <a:path w="28" h="17">
                  <a:moveTo>
                    <a:pt x="0" y="4"/>
                  </a:moveTo>
                  <a:lnTo>
                    <a:pt x="0" y="4"/>
                  </a:lnTo>
                  <a:lnTo>
                    <a:pt x="6" y="11"/>
                  </a:lnTo>
                  <a:lnTo>
                    <a:pt x="13" y="16"/>
                  </a:lnTo>
                  <a:lnTo>
                    <a:pt x="20" y="17"/>
                  </a:lnTo>
                  <a:lnTo>
                    <a:pt x="28" y="16"/>
                  </a:lnTo>
                  <a:lnTo>
                    <a:pt x="25" y="7"/>
                  </a:lnTo>
                  <a:lnTo>
                    <a:pt x="20" y="8"/>
                  </a:lnTo>
                  <a:lnTo>
                    <a:pt x="15" y="7"/>
                  </a:lnTo>
                  <a:lnTo>
                    <a:pt x="1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0" name="Freeform 456"/>
            <p:cNvSpPr>
              <a:spLocks/>
            </p:cNvSpPr>
            <p:nvPr/>
          </p:nvSpPr>
          <p:spPr bwMode="auto">
            <a:xfrm>
              <a:off x="1016" y="2448"/>
              <a:ext cx="7" cy="13"/>
            </a:xfrm>
            <a:custGeom>
              <a:avLst/>
              <a:gdLst/>
              <a:ahLst/>
              <a:cxnLst>
                <a:cxn ang="0">
                  <a:pos x="15" y="9"/>
                </a:cxn>
                <a:cxn ang="0">
                  <a:pos x="13" y="0"/>
                </a:cxn>
                <a:cxn ang="0">
                  <a:pos x="6" y="5"/>
                </a:cxn>
                <a:cxn ang="0">
                  <a:pos x="2" y="11"/>
                </a:cxn>
                <a:cxn ang="0">
                  <a:pos x="0" y="18"/>
                </a:cxn>
                <a:cxn ang="0">
                  <a:pos x="4" y="26"/>
                </a:cxn>
                <a:cxn ang="0">
                  <a:pos x="11" y="22"/>
                </a:cxn>
                <a:cxn ang="0">
                  <a:pos x="10" y="18"/>
                </a:cxn>
                <a:cxn ang="0">
                  <a:pos x="11" y="14"/>
                </a:cxn>
                <a:cxn ang="0">
                  <a:pos x="13" y="11"/>
                </a:cxn>
                <a:cxn ang="0">
                  <a:pos x="15" y="9"/>
                </a:cxn>
                <a:cxn ang="0">
                  <a:pos x="13" y="0"/>
                </a:cxn>
                <a:cxn ang="0">
                  <a:pos x="15" y="9"/>
                </a:cxn>
              </a:cxnLst>
              <a:rect l="0" t="0" r="r" b="b"/>
              <a:pathLst>
                <a:path w="15" h="26">
                  <a:moveTo>
                    <a:pt x="15" y="9"/>
                  </a:moveTo>
                  <a:lnTo>
                    <a:pt x="13" y="0"/>
                  </a:lnTo>
                  <a:lnTo>
                    <a:pt x="6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4" y="26"/>
                  </a:lnTo>
                  <a:lnTo>
                    <a:pt x="11" y="22"/>
                  </a:lnTo>
                  <a:lnTo>
                    <a:pt x="10" y="18"/>
                  </a:lnTo>
                  <a:lnTo>
                    <a:pt x="11" y="14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3" y="0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1" name="Freeform 457"/>
            <p:cNvSpPr>
              <a:spLocks/>
            </p:cNvSpPr>
            <p:nvPr/>
          </p:nvSpPr>
          <p:spPr bwMode="auto">
            <a:xfrm>
              <a:off x="1003" y="2448"/>
              <a:ext cx="20" cy="10"/>
            </a:xfrm>
            <a:custGeom>
              <a:avLst/>
              <a:gdLst/>
              <a:ahLst/>
              <a:cxnLst>
                <a:cxn ang="0">
                  <a:pos x="11" y="14"/>
                </a:cxn>
                <a:cxn ang="0">
                  <a:pos x="8" y="21"/>
                </a:cxn>
                <a:cxn ang="0">
                  <a:pos x="13" y="19"/>
                </a:cxn>
                <a:cxn ang="0">
                  <a:pos x="23" y="15"/>
                </a:cxn>
                <a:cxn ang="0">
                  <a:pos x="34" y="11"/>
                </a:cxn>
                <a:cxn ang="0">
                  <a:pos x="40" y="9"/>
                </a:cxn>
                <a:cxn ang="0">
                  <a:pos x="38" y="0"/>
                </a:cxn>
                <a:cxn ang="0">
                  <a:pos x="31" y="2"/>
                </a:cxn>
                <a:cxn ang="0">
                  <a:pos x="21" y="6"/>
                </a:cxn>
                <a:cxn ang="0">
                  <a:pos x="11" y="10"/>
                </a:cxn>
                <a:cxn ang="0">
                  <a:pos x="6" y="11"/>
                </a:cxn>
                <a:cxn ang="0">
                  <a:pos x="4" y="18"/>
                </a:cxn>
                <a:cxn ang="0">
                  <a:pos x="6" y="11"/>
                </a:cxn>
                <a:cxn ang="0">
                  <a:pos x="0" y="14"/>
                </a:cxn>
                <a:cxn ang="0">
                  <a:pos x="4" y="18"/>
                </a:cxn>
                <a:cxn ang="0">
                  <a:pos x="11" y="14"/>
                </a:cxn>
              </a:cxnLst>
              <a:rect l="0" t="0" r="r" b="b"/>
              <a:pathLst>
                <a:path w="40" h="21">
                  <a:moveTo>
                    <a:pt x="11" y="14"/>
                  </a:moveTo>
                  <a:lnTo>
                    <a:pt x="8" y="21"/>
                  </a:lnTo>
                  <a:lnTo>
                    <a:pt x="13" y="19"/>
                  </a:lnTo>
                  <a:lnTo>
                    <a:pt x="23" y="15"/>
                  </a:lnTo>
                  <a:lnTo>
                    <a:pt x="34" y="11"/>
                  </a:lnTo>
                  <a:lnTo>
                    <a:pt x="40" y="9"/>
                  </a:lnTo>
                  <a:lnTo>
                    <a:pt x="38" y="0"/>
                  </a:lnTo>
                  <a:lnTo>
                    <a:pt x="31" y="2"/>
                  </a:lnTo>
                  <a:lnTo>
                    <a:pt x="21" y="6"/>
                  </a:lnTo>
                  <a:lnTo>
                    <a:pt x="11" y="10"/>
                  </a:lnTo>
                  <a:lnTo>
                    <a:pt x="6" y="11"/>
                  </a:lnTo>
                  <a:lnTo>
                    <a:pt x="4" y="18"/>
                  </a:lnTo>
                  <a:lnTo>
                    <a:pt x="6" y="11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2" name="Freeform 458"/>
            <p:cNvSpPr>
              <a:spLocks/>
            </p:cNvSpPr>
            <p:nvPr/>
          </p:nvSpPr>
          <p:spPr bwMode="auto">
            <a:xfrm>
              <a:off x="1005" y="2455"/>
              <a:ext cx="33" cy="57"/>
            </a:xfrm>
            <a:custGeom>
              <a:avLst/>
              <a:gdLst/>
              <a:ahLst/>
              <a:cxnLst>
                <a:cxn ang="0">
                  <a:pos x="62" y="103"/>
                </a:cxn>
                <a:cxn ang="0">
                  <a:pos x="66" y="106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59" y="110"/>
                </a:cxn>
                <a:cxn ang="0">
                  <a:pos x="64" y="113"/>
                </a:cxn>
                <a:cxn ang="0">
                  <a:pos x="59" y="110"/>
                </a:cxn>
                <a:cxn ang="0">
                  <a:pos x="61" y="114"/>
                </a:cxn>
                <a:cxn ang="0">
                  <a:pos x="64" y="113"/>
                </a:cxn>
                <a:cxn ang="0">
                  <a:pos x="62" y="103"/>
                </a:cxn>
              </a:cxnLst>
              <a:rect l="0" t="0" r="r" b="b"/>
              <a:pathLst>
                <a:path w="66" h="114">
                  <a:moveTo>
                    <a:pt x="62" y="103"/>
                  </a:moveTo>
                  <a:lnTo>
                    <a:pt x="66" y="106"/>
                  </a:lnTo>
                  <a:lnTo>
                    <a:pt x="7" y="0"/>
                  </a:lnTo>
                  <a:lnTo>
                    <a:pt x="0" y="4"/>
                  </a:lnTo>
                  <a:lnTo>
                    <a:pt x="59" y="110"/>
                  </a:lnTo>
                  <a:lnTo>
                    <a:pt x="64" y="113"/>
                  </a:lnTo>
                  <a:lnTo>
                    <a:pt x="59" y="110"/>
                  </a:lnTo>
                  <a:lnTo>
                    <a:pt x="61" y="114"/>
                  </a:lnTo>
                  <a:lnTo>
                    <a:pt x="64" y="113"/>
                  </a:lnTo>
                  <a:lnTo>
                    <a:pt x="62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3" name="Freeform 459"/>
            <p:cNvSpPr>
              <a:spLocks/>
            </p:cNvSpPr>
            <p:nvPr/>
          </p:nvSpPr>
          <p:spPr bwMode="auto">
            <a:xfrm>
              <a:off x="1036" y="2385"/>
              <a:ext cx="329" cy="126"/>
            </a:xfrm>
            <a:custGeom>
              <a:avLst/>
              <a:gdLst/>
              <a:ahLst/>
              <a:cxnLst>
                <a:cxn ang="0">
                  <a:pos x="648" y="7"/>
                </a:cxn>
                <a:cxn ang="0">
                  <a:pos x="650" y="0"/>
                </a:cxn>
                <a:cxn ang="0">
                  <a:pos x="0" y="244"/>
                </a:cxn>
                <a:cxn ang="0">
                  <a:pos x="2" y="254"/>
                </a:cxn>
                <a:cxn ang="0">
                  <a:pos x="653" y="9"/>
                </a:cxn>
                <a:cxn ang="0">
                  <a:pos x="655" y="3"/>
                </a:cxn>
                <a:cxn ang="0">
                  <a:pos x="653" y="9"/>
                </a:cxn>
                <a:cxn ang="0">
                  <a:pos x="658" y="7"/>
                </a:cxn>
                <a:cxn ang="0">
                  <a:pos x="655" y="3"/>
                </a:cxn>
                <a:cxn ang="0">
                  <a:pos x="648" y="7"/>
                </a:cxn>
              </a:cxnLst>
              <a:rect l="0" t="0" r="r" b="b"/>
              <a:pathLst>
                <a:path w="658" h="254">
                  <a:moveTo>
                    <a:pt x="648" y="7"/>
                  </a:moveTo>
                  <a:lnTo>
                    <a:pt x="650" y="0"/>
                  </a:lnTo>
                  <a:lnTo>
                    <a:pt x="0" y="244"/>
                  </a:lnTo>
                  <a:lnTo>
                    <a:pt x="2" y="254"/>
                  </a:lnTo>
                  <a:lnTo>
                    <a:pt x="653" y="9"/>
                  </a:lnTo>
                  <a:lnTo>
                    <a:pt x="655" y="3"/>
                  </a:lnTo>
                  <a:lnTo>
                    <a:pt x="653" y="9"/>
                  </a:lnTo>
                  <a:lnTo>
                    <a:pt x="658" y="7"/>
                  </a:lnTo>
                  <a:lnTo>
                    <a:pt x="655" y="3"/>
                  </a:lnTo>
                  <a:lnTo>
                    <a:pt x="648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4" name="Freeform 460"/>
            <p:cNvSpPr>
              <a:spLocks/>
            </p:cNvSpPr>
            <p:nvPr/>
          </p:nvSpPr>
          <p:spPr bwMode="auto">
            <a:xfrm>
              <a:off x="1140" y="1996"/>
              <a:ext cx="223" cy="392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0" y="8"/>
                </a:cxn>
                <a:cxn ang="0">
                  <a:pos x="441" y="784"/>
                </a:cxn>
                <a:cxn ang="0">
                  <a:pos x="448" y="780"/>
                </a:cxn>
                <a:cxn ang="0">
                  <a:pos x="7" y="3"/>
                </a:cxn>
                <a:cxn ang="0">
                  <a:pos x="2" y="1"/>
                </a:cxn>
                <a:cxn ang="0">
                  <a:pos x="7" y="3"/>
                </a:cxn>
                <a:cxn ang="0">
                  <a:pos x="6" y="0"/>
                </a:cxn>
                <a:cxn ang="0">
                  <a:pos x="2" y="1"/>
                </a:cxn>
                <a:cxn ang="0">
                  <a:pos x="5" y="10"/>
                </a:cxn>
              </a:cxnLst>
              <a:rect l="0" t="0" r="r" b="b"/>
              <a:pathLst>
                <a:path w="448" h="784">
                  <a:moveTo>
                    <a:pt x="5" y="10"/>
                  </a:moveTo>
                  <a:lnTo>
                    <a:pt x="0" y="8"/>
                  </a:lnTo>
                  <a:lnTo>
                    <a:pt x="441" y="784"/>
                  </a:lnTo>
                  <a:lnTo>
                    <a:pt x="448" y="780"/>
                  </a:lnTo>
                  <a:lnTo>
                    <a:pt x="7" y="3"/>
                  </a:lnTo>
                  <a:lnTo>
                    <a:pt x="2" y="1"/>
                  </a:lnTo>
                  <a:lnTo>
                    <a:pt x="7" y="3"/>
                  </a:lnTo>
                  <a:lnTo>
                    <a:pt x="6" y="0"/>
                  </a:lnTo>
                  <a:lnTo>
                    <a:pt x="2" y="1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5" name="Freeform 461"/>
            <p:cNvSpPr>
              <a:spLocks/>
            </p:cNvSpPr>
            <p:nvPr/>
          </p:nvSpPr>
          <p:spPr bwMode="auto">
            <a:xfrm>
              <a:off x="813" y="1996"/>
              <a:ext cx="329" cy="127"/>
            </a:xfrm>
            <a:custGeom>
              <a:avLst/>
              <a:gdLst/>
              <a:ahLst/>
              <a:cxnLst>
                <a:cxn ang="0">
                  <a:pos x="10" y="246"/>
                </a:cxn>
                <a:cxn ang="0">
                  <a:pos x="8" y="253"/>
                </a:cxn>
                <a:cxn ang="0">
                  <a:pos x="659" y="9"/>
                </a:cxn>
                <a:cxn ang="0">
                  <a:pos x="656" y="0"/>
                </a:cxn>
                <a:cxn ang="0">
                  <a:pos x="6" y="244"/>
                </a:cxn>
                <a:cxn ang="0">
                  <a:pos x="4" y="251"/>
                </a:cxn>
                <a:cxn ang="0">
                  <a:pos x="6" y="244"/>
                </a:cxn>
                <a:cxn ang="0">
                  <a:pos x="0" y="246"/>
                </a:cxn>
                <a:cxn ang="0">
                  <a:pos x="4" y="251"/>
                </a:cxn>
                <a:cxn ang="0">
                  <a:pos x="10" y="246"/>
                </a:cxn>
              </a:cxnLst>
              <a:rect l="0" t="0" r="r" b="b"/>
              <a:pathLst>
                <a:path w="659" h="253">
                  <a:moveTo>
                    <a:pt x="10" y="246"/>
                  </a:moveTo>
                  <a:lnTo>
                    <a:pt x="8" y="253"/>
                  </a:lnTo>
                  <a:lnTo>
                    <a:pt x="659" y="9"/>
                  </a:lnTo>
                  <a:lnTo>
                    <a:pt x="656" y="0"/>
                  </a:lnTo>
                  <a:lnTo>
                    <a:pt x="6" y="244"/>
                  </a:lnTo>
                  <a:lnTo>
                    <a:pt x="4" y="251"/>
                  </a:lnTo>
                  <a:lnTo>
                    <a:pt x="6" y="244"/>
                  </a:lnTo>
                  <a:lnTo>
                    <a:pt x="0" y="246"/>
                  </a:lnTo>
                  <a:lnTo>
                    <a:pt x="4" y="251"/>
                  </a:lnTo>
                  <a:lnTo>
                    <a:pt x="1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6" name="Freeform 462"/>
            <p:cNvSpPr>
              <a:spLocks/>
            </p:cNvSpPr>
            <p:nvPr/>
          </p:nvSpPr>
          <p:spPr bwMode="auto">
            <a:xfrm>
              <a:off x="814" y="2120"/>
              <a:ext cx="28" cy="48"/>
            </a:xfrm>
            <a:custGeom>
              <a:avLst/>
              <a:gdLst/>
              <a:ahLst/>
              <a:cxnLst>
                <a:cxn ang="0">
                  <a:pos x="51" y="87"/>
                </a:cxn>
                <a:cxn ang="0">
                  <a:pos x="56" y="89"/>
                </a:cxn>
                <a:cxn ang="0">
                  <a:pos x="6" y="0"/>
                </a:cxn>
                <a:cxn ang="0">
                  <a:pos x="0" y="5"/>
                </a:cxn>
                <a:cxn ang="0">
                  <a:pos x="49" y="94"/>
                </a:cxn>
                <a:cxn ang="0">
                  <a:pos x="54" y="96"/>
                </a:cxn>
                <a:cxn ang="0">
                  <a:pos x="49" y="94"/>
                </a:cxn>
                <a:cxn ang="0">
                  <a:pos x="50" y="97"/>
                </a:cxn>
                <a:cxn ang="0">
                  <a:pos x="54" y="96"/>
                </a:cxn>
                <a:cxn ang="0">
                  <a:pos x="51" y="87"/>
                </a:cxn>
              </a:cxnLst>
              <a:rect l="0" t="0" r="r" b="b"/>
              <a:pathLst>
                <a:path w="56" h="97">
                  <a:moveTo>
                    <a:pt x="51" y="87"/>
                  </a:moveTo>
                  <a:lnTo>
                    <a:pt x="56" y="89"/>
                  </a:lnTo>
                  <a:lnTo>
                    <a:pt x="6" y="0"/>
                  </a:lnTo>
                  <a:lnTo>
                    <a:pt x="0" y="5"/>
                  </a:lnTo>
                  <a:lnTo>
                    <a:pt x="49" y="94"/>
                  </a:lnTo>
                  <a:lnTo>
                    <a:pt x="54" y="96"/>
                  </a:lnTo>
                  <a:lnTo>
                    <a:pt x="49" y="94"/>
                  </a:lnTo>
                  <a:lnTo>
                    <a:pt x="50" y="97"/>
                  </a:lnTo>
                  <a:lnTo>
                    <a:pt x="54" y="96"/>
                  </a:lnTo>
                  <a:lnTo>
                    <a:pt x="51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7" name="Freeform 463"/>
            <p:cNvSpPr>
              <a:spLocks/>
            </p:cNvSpPr>
            <p:nvPr/>
          </p:nvSpPr>
          <p:spPr bwMode="auto">
            <a:xfrm>
              <a:off x="840" y="2159"/>
              <a:ext cx="12" cy="8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6" y="0"/>
                </a:cxn>
                <a:cxn ang="0">
                  <a:pos x="14" y="1"/>
                </a:cxn>
                <a:cxn ang="0">
                  <a:pos x="8" y="3"/>
                </a:cxn>
                <a:cxn ang="0">
                  <a:pos x="3" y="6"/>
                </a:cxn>
                <a:cxn ang="0">
                  <a:pos x="0" y="7"/>
                </a:cxn>
                <a:cxn ang="0">
                  <a:pos x="3" y="16"/>
                </a:cxn>
                <a:cxn ang="0">
                  <a:pos x="5" y="15"/>
                </a:cxn>
                <a:cxn ang="0">
                  <a:pos x="11" y="13"/>
                </a:cxn>
                <a:cxn ang="0">
                  <a:pos x="16" y="10"/>
                </a:cxn>
                <a:cxn ang="0">
                  <a:pos x="21" y="9"/>
                </a:cxn>
                <a:cxn ang="0">
                  <a:pos x="23" y="3"/>
                </a:cxn>
                <a:cxn ang="0">
                  <a:pos x="20" y="8"/>
                </a:cxn>
                <a:cxn ang="0">
                  <a:pos x="25" y="7"/>
                </a:cxn>
                <a:cxn ang="0">
                  <a:pos x="23" y="3"/>
                </a:cxn>
                <a:cxn ang="0">
                  <a:pos x="14" y="6"/>
                </a:cxn>
              </a:cxnLst>
              <a:rect l="0" t="0" r="r" b="b"/>
              <a:pathLst>
                <a:path w="25" h="16">
                  <a:moveTo>
                    <a:pt x="14" y="6"/>
                  </a:moveTo>
                  <a:lnTo>
                    <a:pt x="16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3" y="6"/>
                  </a:lnTo>
                  <a:lnTo>
                    <a:pt x="0" y="7"/>
                  </a:lnTo>
                  <a:lnTo>
                    <a:pt x="3" y="16"/>
                  </a:lnTo>
                  <a:lnTo>
                    <a:pt x="5" y="15"/>
                  </a:lnTo>
                  <a:lnTo>
                    <a:pt x="11" y="13"/>
                  </a:lnTo>
                  <a:lnTo>
                    <a:pt x="16" y="10"/>
                  </a:lnTo>
                  <a:lnTo>
                    <a:pt x="21" y="9"/>
                  </a:lnTo>
                  <a:lnTo>
                    <a:pt x="23" y="3"/>
                  </a:lnTo>
                  <a:lnTo>
                    <a:pt x="20" y="8"/>
                  </a:lnTo>
                  <a:lnTo>
                    <a:pt x="25" y="7"/>
                  </a:lnTo>
                  <a:lnTo>
                    <a:pt x="23" y="3"/>
                  </a:lnTo>
                  <a:lnTo>
                    <a:pt x="1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8" name="Freeform 464"/>
            <p:cNvSpPr>
              <a:spLocks/>
            </p:cNvSpPr>
            <p:nvPr/>
          </p:nvSpPr>
          <p:spPr bwMode="auto">
            <a:xfrm>
              <a:off x="847" y="2150"/>
              <a:ext cx="7" cy="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6" y="5"/>
                </a:cxn>
                <a:cxn ang="0">
                  <a:pos x="1" y="11"/>
                </a:cxn>
                <a:cxn ang="0">
                  <a:pos x="0" y="18"/>
                </a:cxn>
                <a:cxn ang="0">
                  <a:pos x="1" y="25"/>
                </a:cxn>
                <a:cxn ang="0">
                  <a:pos x="10" y="22"/>
                </a:cxn>
                <a:cxn ang="0">
                  <a:pos x="9" y="18"/>
                </a:cxn>
                <a:cxn ang="0">
                  <a:pos x="10" y="15"/>
                </a:cxn>
                <a:cxn ang="0">
                  <a:pos x="13" y="12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3" y="0"/>
                </a:cxn>
              </a:cxnLst>
              <a:rect l="0" t="0" r="r" b="b"/>
              <a:pathLst>
                <a:path w="15" h="25">
                  <a:moveTo>
                    <a:pt x="13" y="0"/>
                  </a:moveTo>
                  <a:lnTo>
                    <a:pt x="13" y="0"/>
                  </a:lnTo>
                  <a:lnTo>
                    <a:pt x="6" y="5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1" y="25"/>
                  </a:lnTo>
                  <a:lnTo>
                    <a:pt x="10" y="22"/>
                  </a:lnTo>
                  <a:lnTo>
                    <a:pt x="9" y="18"/>
                  </a:lnTo>
                  <a:lnTo>
                    <a:pt x="10" y="15"/>
                  </a:lnTo>
                  <a:lnTo>
                    <a:pt x="13" y="12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9" name="Freeform 465"/>
            <p:cNvSpPr>
              <a:spLocks/>
            </p:cNvSpPr>
            <p:nvPr/>
          </p:nvSpPr>
          <p:spPr bwMode="auto">
            <a:xfrm>
              <a:off x="853" y="2150"/>
              <a:ext cx="14" cy="8"/>
            </a:xfrm>
            <a:custGeom>
              <a:avLst/>
              <a:gdLst/>
              <a:ahLst/>
              <a:cxnLst>
                <a:cxn ang="0">
                  <a:pos x="27" y="13"/>
                </a:cxn>
                <a:cxn ang="0">
                  <a:pos x="27" y="13"/>
                </a:cxn>
                <a:cxn ang="0">
                  <a:pos x="22" y="7"/>
                </a:cxn>
                <a:cxn ang="0">
                  <a:pos x="16" y="3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11"/>
                </a:cxn>
                <a:cxn ang="0">
                  <a:pos x="8" y="9"/>
                </a:cxn>
                <a:cxn ang="0">
                  <a:pos x="11" y="12"/>
                </a:cxn>
                <a:cxn ang="0">
                  <a:pos x="17" y="14"/>
                </a:cxn>
                <a:cxn ang="0">
                  <a:pos x="20" y="18"/>
                </a:cxn>
                <a:cxn ang="0">
                  <a:pos x="20" y="18"/>
                </a:cxn>
                <a:cxn ang="0">
                  <a:pos x="27" y="13"/>
                </a:cxn>
              </a:cxnLst>
              <a:rect l="0" t="0" r="r" b="b"/>
              <a:pathLst>
                <a:path w="27" h="18">
                  <a:moveTo>
                    <a:pt x="27" y="13"/>
                  </a:moveTo>
                  <a:lnTo>
                    <a:pt x="27" y="13"/>
                  </a:lnTo>
                  <a:lnTo>
                    <a:pt x="22" y="7"/>
                  </a:lnTo>
                  <a:lnTo>
                    <a:pt x="16" y="3"/>
                  </a:lnTo>
                  <a:lnTo>
                    <a:pt x="8" y="0"/>
                  </a:lnTo>
                  <a:lnTo>
                    <a:pt x="0" y="1"/>
                  </a:lnTo>
                  <a:lnTo>
                    <a:pt x="2" y="11"/>
                  </a:lnTo>
                  <a:lnTo>
                    <a:pt x="8" y="9"/>
                  </a:lnTo>
                  <a:lnTo>
                    <a:pt x="11" y="12"/>
                  </a:lnTo>
                  <a:lnTo>
                    <a:pt x="17" y="14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0" name="Freeform 466"/>
            <p:cNvSpPr>
              <a:spLocks/>
            </p:cNvSpPr>
            <p:nvPr/>
          </p:nvSpPr>
          <p:spPr bwMode="auto">
            <a:xfrm>
              <a:off x="861" y="2156"/>
              <a:ext cx="7" cy="14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2" y="28"/>
                </a:cxn>
                <a:cxn ang="0">
                  <a:pos x="9" y="22"/>
                </a:cxn>
                <a:cxn ang="0">
                  <a:pos x="14" y="15"/>
                </a:cxn>
                <a:cxn ang="0">
                  <a:pos x="15" y="8"/>
                </a:cxn>
                <a:cxn ang="0">
                  <a:pos x="11" y="0"/>
                </a:cxn>
                <a:cxn ang="0">
                  <a:pos x="4" y="5"/>
                </a:cxn>
                <a:cxn ang="0">
                  <a:pos x="6" y="8"/>
                </a:cxn>
                <a:cxn ang="0">
                  <a:pos x="4" y="13"/>
                </a:cxn>
                <a:cxn ang="0">
                  <a:pos x="2" y="17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8"/>
                </a:cxn>
              </a:cxnLst>
              <a:rect l="0" t="0" r="r" b="b"/>
              <a:pathLst>
                <a:path w="15" h="28">
                  <a:moveTo>
                    <a:pt x="2" y="28"/>
                  </a:moveTo>
                  <a:lnTo>
                    <a:pt x="2" y="28"/>
                  </a:lnTo>
                  <a:lnTo>
                    <a:pt x="9" y="22"/>
                  </a:lnTo>
                  <a:lnTo>
                    <a:pt x="14" y="15"/>
                  </a:lnTo>
                  <a:lnTo>
                    <a:pt x="15" y="8"/>
                  </a:lnTo>
                  <a:lnTo>
                    <a:pt x="11" y="0"/>
                  </a:lnTo>
                  <a:lnTo>
                    <a:pt x="4" y="5"/>
                  </a:lnTo>
                  <a:lnTo>
                    <a:pt x="6" y="8"/>
                  </a:lnTo>
                  <a:lnTo>
                    <a:pt x="4" y="13"/>
                  </a:lnTo>
                  <a:lnTo>
                    <a:pt x="2" y="17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1" name="Freeform 467"/>
            <p:cNvSpPr>
              <a:spLocks/>
            </p:cNvSpPr>
            <p:nvPr/>
          </p:nvSpPr>
          <p:spPr bwMode="auto">
            <a:xfrm>
              <a:off x="847" y="2161"/>
              <a:ext cx="15" cy="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5"/>
                </a:cxn>
                <a:cxn ang="0">
                  <a:pos x="7" y="12"/>
                </a:cxn>
                <a:cxn ang="0">
                  <a:pos x="14" y="16"/>
                </a:cxn>
                <a:cxn ang="0">
                  <a:pos x="22" y="19"/>
                </a:cxn>
                <a:cxn ang="0">
                  <a:pos x="30" y="19"/>
                </a:cxn>
                <a:cxn ang="0">
                  <a:pos x="28" y="9"/>
                </a:cxn>
                <a:cxn ang="0">
                  <a:pos x="22" y="9"/>
                </a:cxn>
                <a:cxn ang="0">
                  <a:pos x="16" y="7"/>
                </a:cxn>
                <a:cxn ang="0">
                  <a:pos x="12" y="5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0" y="2"/>
                </a:cxn>
              </a:cxnLst>
              <a:rect l="0" t="0" r="r" b="b"/>
              <a:pathLst>
                <a:path w="30" h="19">
                  <a:moveTo>
                    <a:pt x="0" y="2"/>
                  </a:moveTo>
                  <a:lnTo>
                    <a:pt x="1" y="5"/>
                  </a:lnTo>
                  <a:lnTo>
                    <a:pt x="7" y="12"/>
                  </a:lnTo>
                  <a:lnTo>
                    <a:pt x="14" y="16"/>
                  </a:lnTo>
                  <a:lnTo>
                    <a:pt x="22" y="19"/>
                  </a:lnTo>
                  <a:lnTo>
                    <a:pt x="30" y="19"/>
                  </a:lnTo>
                  <a:lnTo>
                    <a:pt x="28" y="9"/>
                  </a:lnTo>
                  <a:lnTo>
                    <a:pt x="22" y="9"/>
                  </a:lnTo>
                  <a:lnTo>
                    <a:pt x="16" y="7"/>
                  </a:lnTo>
                  <a:lnTo>
                    <a:pt x="12" y="5"/>
                  </a:lnTo>
                  <a:lnTo>
                    <a:pt x="8" y="0"/>
                  </a:lnTo>
                  <a:lnTo>
                    <a:pt x="9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2" name="Freeform 468"/>
            <p:cNvSpPr>
              <a:spLocks/>
            </p:cNvSpPr>
            <p:nvPr/>
          </p:nvSpPr>
          <p:spPr bwMode="auto">
            <a:xfrm>
              <a:off x="837" y="2160"/>
              <a:ext cx="15" cy="7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8" y="15"/>
                </a:cxn>
                <a:cxn ang="0">
                  <a:pos x="10" y="14"/>
                </a:cxn>
                <a:cxn ang="0">
                  <a:pos x="17" y="12"/>
                </a:cxn>
                <a:cxn ang="0">
                  <a:pos x="23" y="9"/>
                </a:cxn>
                <a:cxn ang="0">
                  <a:pos x="19" y="3"/>
                </a:cxn>
                <a:cxn ang="0">
                  <a:pos x="28" y="3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8" y="5"/>
                </a:cxn>
                <a:cxn ang="0">
                  <a:pos x="5" y="6"/>
                </a:cxn>
                <a:cxn ang="0">
                  <a:pos x="3" y="13"/>
                </a:cxn>
                <a:cxn ang="0">
                  <a:pos x="5" y="6"/>
                </a:cxn>
                <a:cxn ang="0">
                  <a:pos x="0" y="9"/>
                </a:cxn>
                <a:cxn ang="0">
                  <a:pos x="3" y="13"/>
                </a:cxn>
                <a:cxn ang="0">
                  <a:pos x="10" y="8"/>
                </a:cxn>
              </a:cxnLst>
              <a:rect l="0" t="0" r="r" b="b"/>
              <a:pathLst>
                <a:path w="28" h="15">
                  <a:moveTo>
                    <a:pt x="10" y="8"/>
                  </a:moveTo>
                  <a:lnTo>
                    <a:pt x="8" y="15"/>
                  </a:lnTo>
                  <a:lnTo>
                    <a:pt x="10" y="14"/>
                  </a:lnTo>
                  <a:lnTo>
                    <a:pt x="17" y="12"/>
                  </a:lnTo>
                  <a:lnTo>
                    <a:pt x="23" y="9"/>
                  </a:lnTo>
                  <a:lnTo>
                    <a:pt x="19" y="3"/>
                  </a:lnTo>
                  <a:lnTo>
                    <a:pt x="28" y="3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8" y="5"/>
                  </a:lnTo>
                  <a:lnTo>
                    <a:pt x="5" y="6"/>
                  </a:lnTo>
                  <a:lnTo>
                    <a:pt x="3" y="13"/>
                  </a:lnTo>
                  <a:lnTo>
                    <a:pt x="5" y="6"/>
                  </a:lnTo>
                  <a:lnTo>
                    <a:pt x="0" y="9"/>
                  </a:lnTo>
                  <a:lnTo>
                    <a:pt x="3" y="13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3" name="Freeform 469"/>
            <p:cNvSpPr>
              <a:spLocks/>
            </p:cNvSpPr>
            <p:nvPr/>
          </p:nvSpPr>
          <p:spPr bwMode="auto">
            <a:xfrm>
              <a:off x="852" y="2106"/>
              <a:ext cx="224" cy="390"/>
            </a:xfrm>
            <a:custGeom>
              <a:avLst/>
              <a:gdLst/>
              <a:ahLst/>
              <a:cxnLst>
                <a:cxn ang="0">
                  <a:pos x="445" y="778"/>
                </a:cxn>
                <a:cxn ang="0">
                  <a:pos x="448" y="776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441" y="781"/>
                </a:cxn>
                <a:cxn ang="0">
                  <a:pos x="445" y="778"/>
                </a:cxn>
              </a:cxnLst>
              <a:rect l="0" t="0" r="r" b="b"/>
              <a:pathLst>
                <a:path w="448" h="781">
                  <a:moveTo>
                    <a:pt x="445" y="778"/>
                  </a:moveTo>
                  <a:lnTo>
                    <a:pt x="448" y="776"/>
                  </a:lnTo>
                  <a:lnTo>
                    <a:pt x="7" y="0"/>
                  </a:lnTo>
                  <a:lnTo>
                    <a:pt x="0" y="4"/>
                  </a:lnTo>
                  <a:lnTo>
                    <a:pt x="441" y="781"/>
                  </a:lnTo>
                  <a:lnTo>
                    <a:pt x="445" y="77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4" name="Freeform 470"/>
            <p:cNvSpPr>
              <a:spLocks/>
            </p:cNvSpPr>
            <p:nvPr/>
          </p:nvSpPr>
          <p:spPr bwMode="auto">
            <a:xfrm>
              <a:off x="1007" y="2453"/>
              <a:ext cx="10" cy="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1" y="0"/>
                </a:cxn>
                <a:cxn ang="0">
                  <a:pos x="0" y="7"/>
                </a:cxn>
              </a:cxnLst>
              <a:rect l="0" t="0" r="r" b="b"/>
              <a:pathLst>
                <a:path w="21" h="7">
                  <a:moveTo>
                    <a:pt x="0" y="7"/>
                  </a:moveTo>
                  <a:lnTo>
                    <a:pt x="2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5" name="Freeform 471"/>
            <p:cNvSpPr>
              <a:spLocks/>
            </p:cNvSpPr>
            <p:nvPr/>
          </p:nvSpPr>
          <p:spPr bwMode="auto">
            <a:xfrm>
              <a:off x="1006" y="2450"/>
              <a:ext cx="11" cy="8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21" y="0"/>
                </a:cxn>
                <a:cxn ang="0">
                  <a:pos x="0" y="6"/>
                </a:cxn>
                <a:cxn ang="0">
                  <a:pos x="2" y="16"/>
                </a:cxn>
                <a:cxn ang="0">
                  <a:pos x="23" y="9"/>
                </a:cxn>
                <a:cxn ang="0">
                  <a:pos x="22" y="4"/>
                </a:cxn>
              </a:cxnLst>
              <a:rect l="0" t="0" r="r" b="b"/>
              <a:pathLst>
                <a:path w="23" h="16">
                  <a:moveTo>
                    <a:pt x="22" y="4"/>
                  </a:moveTo>
                  <a:lnTo>
                    <a:pt x="21" y="0"/>
                  </a:lnTo>
                  <a:lnTo>
                    <a:pt x="0" y="6"/>
                  </a:lnTo>
                  <a:lnTo>
                    <a:pt x="2" y="16"/>
                  </a:lnTo>
                  <a:lnTo>
                    <a:pt x="23" y="9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6" name="Freeform 472"/>
            <p:cNvSpPr>
              <a:spLocks/>
            </p:cNvSpPr>
            <p:nvPr/>
          </p:nvSpPr>
          <p:spPr bwMode="auto">
            <a:xfrm>
              <a:off x="929" y="2316"/>
              <a:ext cx="8" cy="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6" y="5"/>
                </a:cxn>
                <a:cxn ang="0">
                  <a:pos x="10" y="2"/>
                </a:cxn>
                <a:cxn ang="0">
                  <a:pos x="15" y="0"/>
                </a:cxn>
                <a:cxn ang="0">
                  <a:pos x="0" y="8"/>
                </a:cxn>
              </a:cxnLst>
              <a:rect l="0" t="0" r="r" b="b"/>
              <a:pathLst>
                <a:path w="15" h="8">
                  <a:moveTo>
                    <a:pt x="0" y="8"/>
                  </a:moveTo>
                  <a:lnTo>
                    <a:pt x="1" y="7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5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7" name="Freeform 473"/>
            <p:cNvSpPr>
              <a:spLocks/>
            </p:cNvSpPr>
            <p:nvPr/>
          </p:nvSpPr>
          <p:spPr bwMode="auto">
            <a:xfrm>
              <a:off x="928" y="2314"/>
              <a:ext cx="10" cy="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1" y="2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9"/>
                </a:cxn>
                <a:cxn ang="0">
                  <a:pos x="5" y="16"/>
                </a:cxn>
                <a:cxn ang="0">
                  <a:pos x="6" y="15"/>
                </a:cxn>
                <a:cxn ang="0">
                  <a:pos x="11" y="13"/>
                </a:cxn>
                <a:cxn ang="0">
                  <a:pos x="15" y="11"/>
                </a:cxn>
                <a:cxn ang="0">
                  <a:pos x="20" y="9"/>
                </a:cxn>
                <a:cxn ang="0">
                  <a:pos x="15" y="0"/>
                </a:cxn>
              </a:cxnLst>
              <a:rect l="0" t="0" r="r" b="b"/>
              <a:pathLst>
                <a:path w="20" h="16">
                  <a:moveTo>
                    <a:pt x="15" y="0"/>
                  </a:moveTo>
                  <a:lnTo>
                    <a:pt x="11" y="2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9"/>
                  </a:lnTo>
                  <a:lnTo>
                    <a:pt x="5" y="16"/>
                  </a:lnTo>
                  <a:lnTo>
                    <a:pt x="6" y="15"/>
                  </a:lnTo>
                  <a:lnTo>
                    <a:pt x="11" y="13"/>
                  </a:lnTo>
                  <a:lnTo>
                    <a:pt x="15" y="11"/>
                  </a:lnTo>
                  <a:lnTo>
                    <a:pt x="20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8" name="Freeform 474"/>
            <p:cNvSpPr>
              <a:spLocks/>
            </p:cNvSpPr>
            <p:nvPr/>
          </p:nvSpPr>
          <p:spPr bwMode="auto">
            <a:xfrm>
              <a:off x="841" y="2163"/>
              <a:ext cx="6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4"/>
                </a:cxn>
                <a:cxn ang="0">
                  <a:pos x="5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0" y="4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1" y="4"/>
                  </a:lnTo>
                  <a:lnTo>
                    <a:pt x="5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9" name="Freeform 475"/>
            <p:cNvSpPr>
              <a:spLocks/>
            </p:cNvSpPr>
            <p:nvPr/>
          </p:nvSpPr>
          <p:spPr bwMode="auto">
            <a:xfrm>
              <a:off x="840" y="2161"/>
              <a:ext cx="8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0" y="1"/>
                </a:cxn>
                <a:cxn ang="0">
                  <a:pos x="6" y="2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3" y="14"/>
                </a:cxn>
                <a:cxn ang="0">
                  <a:pos x="4" y="14"/>
                </a:cxn>
                <a:cxn ang="0">
                  <a:pos x="8" y="12"/>
                </a:cxn>
                <a:cxn ang="0">
                  <a:pos x="12" y="11"/>
                </a:cxn>
                <a:cxn ang="0">
                  <a:pos x="16" y="9"/>
                </a:cxn>
                <a:cxn ang="0">
                  <a:pos x="12" y="0"/>
                </a:cxn>
              </a:cxnLst>
              <a:rect l="0" t="0" r="r" b="b"/>
              <a:pathLst>
                <a:path w="16" h="14">
                  <a:moveTo>
                    <a:pt x="12" y="0"/>
                  </a:moveTo>
                  <a:lnTo>
                    <a:pt x="10" y="1"/>
                  </a:lnTo>
                  <a:lnTo>
                    <a:pt x="6" y="2"/>
                  </a:lnTo>
                  <a:lnTo>
                    <a:pt x="2" y="5"/>
                  </a:lnTo>
                  <a:lnTo>
                    <a:pt x="0" y="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8" y="12"/>
                  </a:lnTo>
                  <a:lnTo>
                    <a:pt x="12" y="11"/>
                  </a:lnTo>
                  <a:lnTo>
                    <a:pt x="16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0" name="Freeform 476"/>
            <p:cNvSpPr>
              <a:spLocks/>
            </p:cNvSpPr>
            <p:nvPr/>
          </p:nvSpPr>
          <p:spPr bwMode="auto">
            <a:xfrm>
              <a:off x="851" y="2060"/>
              <a:ext cx="326" cy="126"/>
            </a:xfrm>
            <a:custGeom>
              <a:avLst/>
              <a:gdLst/>
              <a:ahLst/>
              <a:cxnLst>
                <a:cxn ang="0">
                  <a:pos x="1" y="246"/>
                </a:cxn>
                <a:cxn ang="0">
                  <a:pos x="3" y="251"/>
                </a:cxn>
                <a:cxn ang="0">
                  <a:pos x="653" y="9"/>
                </a:cxn>
                <a:cxn ang="0">
                  <a:pos x="651" y="0"/>
                </a:cxn>
                <a:cxn ang="0">
                  <a:pos x="0" y="242"/>
                </a:cxn>
                <a:cxn ang="0">
                  <a:pos x="1" y="246"/>
                </a:cxn>
              </a:cxnLst>
              <a:rect l="0" t="0" r="r" b="b"/>
              <a:pathLst>
                <a:path w="653" h="251">
                  <a:moveTo>
                    <a:pt x="1" y="246"/>
                  </a:moveTo>
                  <a:lnTo>
                    <a:pt x="3" y="251"/>
                  </a:lnTo>
                  <a:lnTo>
                    <a:pt x="653" y="9"/>
                  </a:lnTo>
                  <a:lnTo>
                    <a:pt x="651" y="0"/>
                  </a:lnTo>
                  <a:lnTo>
                    <a:pt x="0" y="242"/>
                  </a:lnTo>
                  <a:lnTo>
                    <a:pt x="1" y="246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1" name="Freeform 477"/>
            <p:cNvSpPr>
              <a:spLocks/>
            </p:cNvSpPr>
            <p:nvPr/>
          </p:nvSpPr>
          <p:spPr bwMode="auto">
            <a:xfrm>
              <a:off x="863" y="2079"/>
              <a:ext cx="325" cy="126"/>
            </a:xfrm>
            <a:custGeom>
              <a:avLst/>
              <a:gdLst/>
              <a:ahLst/>
              <a:cxnLst>
                <a:cxn ang="0">
                  <a:pos x="1" y="247"/>
                </a:cxn>
                <a:cxn ang="0">
                  <a:pos x="3" y="252"/>
                </a:cxn>
                <a:cxn ang="0">
                  <a:pos x="652" y="9"/>
                </a:cxn>
                <a:cxn ang="0">
                  <a:pos x="650" y="0"/>
                </a:cxn>
                <a:cxn ang="0">
                  <a:pos x="0" y="243"/>
                </a:cxn>
                <a:cxn ang="0">
                  <a:pos x="1" y="247"/>
                </a:cxn>
              </a:cxnLst>
              <a:rect l="0" t="0" r="r" b="b"/>
              <a:pathLst>
                <a:path w="652" h="252">
                  <a:moveTo>
                    <a:pt x="1" y="247"/>
                  </a:moveTo>
                  <a:lnTo>
                    <a:pt x="3" y="252"/>
                  </a:lnTo>
                  <a:lnTo>
                    <a:pt x="652" y="9"/>
                  </a:lnTo>
                  <a:lnTo>
                    <a:pt x="650" y="0"/>
                  </a:lnTo>
                  <a:lnTo>
                    <a:pt x="0" y="243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2" name="Freeform 478"/>
            <p:cNvSpPr>
              <a:spLocks/>
            </p:cNvSpPr>
            <p:nvPr/>
          </p:nvSpPr>
          <p:spPr bwMode="auto">
            <a:xfrm>
              <a:off x="874" y="2099"/>
              <a:ext cx="326" cy="126"/>
            </a:xfrm>
            <a:custGeom>
              <a:avLst/>
              <a:gdLst/>
              <a:ahLst/>
              <a:cxnLst>
                <a:cxn ang="0">
                  <a:pos x="1" y="248"/>
                </a:cxn>
                <a:cxn ang="0">
                  <a:pos x="2" y="252"/>
                </a:cxn>
                <a:cxn ang="0">
                  <a:pos x="653" y="9"/>
                </a:cxn>
                <a:cxn ang="0">
                  <a:pos x="651" y="0"/>
                </a:cxn>
                <a:cxn ang="0">
                  <a:pos x="0" y="243"/>
                </a:cxn>
                <a:cxn ang="0">
                  <a:pos x="1" y="248"/>
                </a:cxn>
              </a:cxnLst>
              <a:rect l="0" t="0" r="r" b="b"/>
              <a:pathLst>
                <a:path w="653" h="252">
                  <a:moveTo>
                    <a:pt x="1" y="248"/>
                  </a:moveTo>
                  <a:lnTo>
                    <a:pt x="2" y="252"/>
                  </a:lnTo>
                  <a:lnTo>
                    <a:pt x="653" y="9"/>
                  </a:lnTo>
                  <a:lnTo>
                    <a:pt x="651" y="0"/>
                  </a:lnTo>
                  <a:lnTo>
                    <a:pt x="0" y="243"/>
                  </a:lnTo>
                  <a:lnTo>
                    <a:pt x="1" y="24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3" name="Freeform 479"/>
            <p:cNvSpPr>
              <a:spLocks/>
            </p:cNvSpPr>
            <p:nvPr/>
          </p:nvSpPr>
          <p:spPr bwMode="auto">
            <a:xfrm>
              <a:off x="885" y="2119"/>
              <a:ext cx="326" cy="126"/>
            </a:xfrm>
            <a:custGeom>
              <a:avLst/>
              <a:gdLst/>
              <a:ahLst/>
              <a:cxnLst>
                <a:cxn ang="0">
                  <a:pos x="1" y="248"/>
                </a:cxn>
                <a:cxn ang="0">
                  <a:pos x="2" y="252"/>
                </a:cxn>
                <a:cxn ang="0">
                  <a:pos x="653" y="9"/>
                </a:cxn>
                <a:cxn ang="0">
                  <a:pos x="650" y="0"/>
                </a:cxn>
                <a:cxn ang="0">
                  <a:pos x="0" y="243"/>
                </a:cxn>
                <a:cxn ang="0">
                  <a:pos x="1" y="248"/>
                </a:cxn>
              </a:cxnLst>
              <a:rect l="0" t="0" r="r" b="b"/>
              <a:pathLst>
                <a:path w="653" h="252">
                  <a:moveTo>
                    <a:pt x="1" y="248"/>
                  </a:moveTo>
                  <a:lnTo>
                    <a:pt x="2" y="252"/>
                  </a:lnTo>
                  <a:lnTo>
                    <a:pt x="653" y="9"/>
                  </a:lnTo>
                  <a:lnTo>
                    <a:pt x="650" y="0"/>
                  </a:lnTo>
                  <a:lnTo>
                    <a:pt x="0" y="243"/>
                  </a:lnTo>
                  <a:lnTo>
                    <a:pt x="1" y="24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4" name="Freeform 480"/>
            <p:cNvSpPr>
              <a:spLocks/>
            </p:cNvSpPr>
            <p:nvPr/>
          </p:nvSpPr>
          <p:spPr bwMode="auto">
            <a:xfrm>
              <a:off x="895" y="2138"/>
              <a:ext cx="327" cy="126"/>
            </a:xfrm>
            <a:custGeom>
              <a:avLst/>
              <a:gdLst/>
              <a:ahLst/>
              <a:cxnLst>
                <a:cxn ang="0">
                  <a:pos x="1" y="247"/>
                </a:cxn>
                <a:cxn ang="0">
                  <a:pos x="2" y="251"/>
                </a:cxn>
                <a:cxn ang="0">
                  <a:pos x="653" y="9"/>
                </a:cxn>
                <a:cxn ang="0">
                  <a:pos x="650" y="0"/>
                </a:cxn>
                <a:cxn ang="0">
                  <a:pos x="0" y="242"/>
                </a:cxn>
                <a:cxn ang="0">
                  <a:pos x="1" y="247"/>
                </a:cxn>
              </a:cxnLst>
              <a:rect l="0" t="0" r="r" b="b"/>
              <a:pathLst>
                <a:path w="653" h="251">
                  <a:moveTo>
                    <a:pt x="1" y="247"/>
                  </a:moveTo>
                  <a:lnTo>
                    <a:pt x="2" y="251"/>
                  </a:lnTo>
                  <a:lnTo>
                    <a:pt x="653" y="9"/>
                  </a:lnTo>
                  <a:lnTo>
                    <a:pt x="650" y="0"/>
                  </a:lnTo>
                  <a:lnTo>
                    <a:pt x="0" y="242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" name="Freeform 481"/>
            <p:cNvSpPr>
              <a:spLocks/>
            </p:cNvSpPr>
            <p:nvPr/>
          </p:nvSpPr>
          <p:spPr bwMode="auto">
            <a:xfrm>
              <a:off x="906" y="2157"/>
              <a:ext cx="327" cy="126"/>
            </a:xfrm>
            <a:custGeom>
              <a:avLst/>
              <a:gdLst/>
              <a:ahLst/>
              <a:cxnLst>
                <a:cxn ang="0">
                  <a:pos x="1" y="248"/>
                </a:cxn>
                <a:cxn ang="0">
                  <a:pos x="2" y="252"/>
                </a:cxn>
                <a:cxn ang="0">
                  <a:pos x="653" y="9"/>
                </a:cxn>
                <a:cxn ang="0">
                  <a:pos x="650" y="0"/>
                </a:cxn>
                <a:cxn ang="0">
                  <a:pos x="0" y="243"/>
                </a:cxn>
                <a:cxn ang="0">
                  <a:pos x="1" y="248"/>
                </a:cxn>
              </a:cxnLst>
              <a:rect l="0" t="0" r="r" b="b"/>
              <a:pathLst>
                <a:path w="653" h="252">
                  <a:moveTo>
                    <a:pt x="1" y="248"/>
                  </a:moveTo>
                  <a:lnTo>
                    <a:pt x="2" y="252"/>
                  </a:lnTo>
                  <a:lnTo>
                    <a:pt x="653" y="9"/>
                  </a:lnTo>
                  <a:lnTo>
                    <a:pt x="650" y="0"/>
                  </a:lnTo>
                  <a:lnTo>
                    <a:pt x="0" y="243"/>
                  </a:lnTo>
                  <a:lnTo>
                    <a:pt x="1" y="24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6" name="Freeform 482"/>
            <p:cNvSpPr>
              <a:spLocks/>
            </p:cNvSpPr>
            <p:nvPr/>
          </p:nvSpPr>
          <p:spPr bwMode="auto">
            <a:xfrm>
              <a:off x="917" y="2176"/>
              <a:ext cx="327" cy="127"/>
            </a:xfrm>
            <a:custGeom>
              <a:avLst/>
              <a:gdLst/>
              <a:ahLst/>
              <a:cxnLst>
                <a:cxn ang="0">
                  <a:pos x="1" y="249"/>
                </a:cxn>
                <a:cxn ang="0">
                  <a:pos x="2" y="254"/>
                </a:cxn>
                <a:cxn ang="0">
                  <a:pos x="652" y="9"/>
                </a:cxn>
                <a:cxn ang="0">
                  <a:pos x="650" y="0"/>
                </a:cxn>
                <a:cxn ang="0">
                  <a:pos x="0" y="244"/>
                </a:cxn>
                <a:cxn ang="0">
                  <a:pos x="1" y="249"/>
                </a:cxn>
              </a:cxnLst>
              <a:rect l="0" t="0" r="r" b="b"/>
              <a:pathLst>
                <a:path w="652" h="254">
                  <a:moveTo>
                    <a:pt x="1" y="249"/>
                  </a:moveTo>
                  <a:lnTo>
                    <a:pt x="2" y="254"/>
                  </a:lnTo>
                  <a:lnTo>
                    <a:pt x="652" y="9"/>
                  </a:lnTo>
                  <a:lnTo>
                    <a:pt x="650" y="0"/>
                  </a:lnTo>
                  <a:lnTo>
                    <a:pt x="0" y="244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7" name="Freeform 483"/>
            <p:cNvSpPr>
              <a:spLocks/>
            </p:cNvSpPr>
            <p:nvPr/>
          </p:nvSpPr>
          <p:spPr bwMode="auto">
            <a:xfrm>
              <a:off x="953" y="2196"/>
              <a:ext cx="302" cy="117"/>
            </a:xfrm>
            <a:custGeom>
              <a:avLst/>
              <a:gdLst/>
              <a:ahLst/>
              <a:cxnLst>
                <a:cxn ang="0">
                  <a:pos x="1" y="230"/>
                </a:cxn>
                <a:cxn ang="0">
                  <a:pos x="2" y="234"/>
                </a:cxn>
                <a:cxn ang="0">
                  <a:pos x="603" y="10"/>
                </a:cxn>
                <a:cxn ang="0">
                  <a:pos x="601" y="0"/>
                </a:cxn>
                <a:cxn ang="0">
                  <a:pos x="0" y="225"/>
                </a:cxn>
                <a:cxn ang="0">
                  <a:pos x="1" y="230"/>
                </a:cxn>
              </a:cxnLst>
              <a:rect l="0" t="0" r="r" b="b"/>
              <a:pathLst>
                <a:path w="603" h="234">
                  <a:moveTo>
                    <a:pt x="1" y="230"/>
                  </a:moveTo>
                  <a:lnTo>
                    <a:pt x="2" y="234"/>
                  </a:lnTo>
                  <a:lnTo>
                    <a:pt x="603" y="10"/>
                  </a:lnTo>
                  <a:lnTo>
                    <a:pt x="601" y="0"/>
                  </a:lnTo>
                  <a:lnTo>
                    <a:pt x="0" y="225"/>
                  </a:lnTo>
                  <a:lnTo>
                    <a:pt x="1" y="23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8" name="Freeform 484"/>
            <p:cNvSpPr>
              <a:spLocks/>
            </p:cNvSpPr>
            <p:nvPr/>
          </p:nvSpPr>
          <p:spPr bwMode="auto">
            <a:xfrm>
              <a:off x="940" y="2215"/>
              <a:ext cx="326" cy="126"/>
            </a:xfrm>
            <a:custGeom>
              <a:avLst/>
              <a:gdLst/>
              <a:ahLst/>
              <a:cxnLst>
                <a:cxn ang="0">
                  <a:pos x="1" y="249"/>
                </a:cxn>
                <a:cxn ang="0">
                  <a:pos x="2" y="254"/>
                </a:cxn>
                <a:cxn ang="0">
                  <a:pos x="652" y="10"/>
                </a:cxn>
                <a:cxn ang="0">
                  <a:pos x="650" y="0"/>
                </a:cxn>
                <a:cxn ang="0">
                  <a:pos x="0" y="245"/>
                </a:cxn>
                <a:cxn ang="0">
                  <a:pos x="1" y="249"/>
                </a:cxn>
              </a:cxnLst>
              <a:rect l="0" t="0" r="r" b="b"/>
              <a:pathLst>
                <a:path w="652" h="254">
                  <a:moveTo>
                    <a:pt x="1" y="249"/>
                  </a:moveTo>
                  <a:lnTo>
                    <a:pt x="2" y="254"/>
                  </a:lnTo>
                  <a:lnTo>
                    <a:pt x="652" y="10"/>
                  </a:lnTo>
                  <a:lnTo>
                    <a:pt x="650" y="0"/>
                  </a:lnTo>
                  <a:lnTo>
                    <a:pt x="0" y="245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9" name="Freeform 485"/>
            <p:cNvSpPr>
              <a:spLocks/>
            </p:cNvSpPr>
            <p:nvPr/>
          </p:nvSpPr>
          <p:spPr bwMode="auto">
            <a:xfrm>
              <a:off x="951" y="2234"/>
              <a:ext cx="326" cy="127"/>
            </a:xfrm>
            <a:custGeom>
              <a:avLst/>
              <a:gdLst/>
              <a:ahLst/>
              <a:cxnLst>
                <a:cxn ang="0">
                  <a:pos x="2" y="248"/>
                </a:cxn>
                <a:cxn ang="0">
                  <a:pos x="3" y="253"/>
                </a:cxn>
                <a:cxn ang="0">
                  <a:pos x="653" y="9"/>
                </a:cxn>
                <a:cxn ang="0">
                  <a:pos x="651" y="0"/>
                </a:cxn>
                <a:cxn ang="0">
                  <a:pos x="0" y="244"/>
                </a:cxn>
                <a:cxn ang="0">
                  <a:pos x="2" y="248"/>
                </a:cxn>
              </a:cxnLst>
              <a:rect l="0" t="0" r="r" b="b"/>
              <a:pathLst>
                <a:path w="653" h="253">
                  <a:moveTo>
                    <a:pt x="2" y="248"/>
                  </a:moveTo>
                  <a:lnTo>
                    <a:pt x="3" y="253"/>
                  </a:lnTo>
                  <a:lnTo>
                    <a:pt x="653" y="9"/>
                  </a:lnTo>
                  <a:lnTo>
                    <a:pt x="651" y="0"/>
                  </a:lnTo>
                  <a:lnTo>
                    <a:pt x="0" y="244"/>
                  </a:lnTo>
                  <a:lnTo>
                    <a:pt x="2" y="24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0" name="Freeform 486"/>
            <p:cNvSpPr>
              <a:spLocks/>
            </p:cNvSpPr>
            <p:nvPr/>
          </p:nvSpPr>
          <p:spPr bwMode="auto">
            <a:xfrm>
              <a:off x="962" y="2254"/>
              <a:ext cx="326" cy="127"/>
            </a:xfrm>
            <a:custGeom>
              <a:avLst/>
              <a:gdLst/>
              <a:ahLst/>
              <a:cxnLst>
                <a:cxn ang="0">
                  <a:pos x="1" y="249"/>
                </a:cxn>
                <a:cxn ang="0">
                  <a:pos x="3" y="253"/>
                </a:cxn>
                <a:cxn ang="0">
                  <a:pos x="653" y="9"/>
                </a:cxn>
                <a:cxn ang="0">
                  <a:pos x="651" y="0"/>
                </a:cxn>
                <a:cxn ang="0">
                  <a:pos x="0" y="244"/>
                </a:cxn>
                <a:cxn ang="0">
                  <a:pos x="1" y="249"/>
                </a:cxn>
              </a:cxnLst>
              <a:rect l="0" t="0" r="r" b="b"/>
              <a:pathLst>
                <a:path w="653" h="253">
                  <a:moveTo>
                    <a:pt x="1" y="249"/>
                  </a:moveTo>
                  <a:lnTo>
                    <a:pt x="3" y="253"/>
                  </a:lnTo>
                  <a:lnTo>
                    <a:pt x="653" y="9"/>
                  </a:lnTo>
                  <a:lnTo>
                    <a:pt x="651" y="0"/>
                  </a:lnTo>
                  <a:lnTo>
                    <a:pt x="0" y="244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1" name="Freeform 487"/>
            <p:cNvSpPr>
              <a:spLocks/>
            </p:cNvSpPr>
            <p:nvPr/>
          </p:nvSpPr>
          <p:spPr bwMode="auto">
            <a:xfrm>
              <a:off x="973" y="2273"/>
              <a:ext cx="326" cy="127"/>
            </a:xfrm>
            <a:custGeom>
              <a:avLst/>
              <a:gdLst/>
              <a:ahLst/>
              <a:cxnLst>
                <a:cxn ang="0">
                  <a:pos x="1" y="249"/>
                </a:cxn>
                <a:cxn ang="0">
                  <a:pos x="2" y="253"/>
                </a:cxn>
                <a:cxn ang="0">
                  <a:pos x="653" y="9"/>
                </a:cxn>
                <a:cxn ang="0">
                  <a:pos x="651" y="0"/>
                </a:cxn>
                <a:cxn ang="0">
                  <a:pos x="0" y="244"/>
                </a:cxn>
                <a:cxn ang="0">
                  <a:pos x="1" y="249"/>
                </a:cxn>
              </a:cxnLst>
              <a:rect l="0" t="0" r="r" b="b"/>
              <a:pathLst>
                <a:path w="653" h="253">
                  <a:moveTo>
                    <a:pt x="1" y="249"/>
                  </a:moveTo>
                  <a:lnTo>
                    <a:pt x="2" y="253"/>
                  </a:lnTo>
                  <a:lnTo>
                    <a:pt x="653" y="9"/>
                  </a:lnTo>
                  <a:lnTo>
                    <a:pt x="651" y="0"/>
                  </a:lnTo>
                  <a:lnTo>
                    <a:pt x="0" y="244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2" name="Freeform 488"/>
            <p:cNvSpPr>
              <a:spLocks/>
            </p:cNvSpPr>
            <p:nvPr/>
          </p:nvSpPr>
          <p:spPr bwMode="auto">
            <a:xfrm>
              <a:off x="984" y="2293"/>
              <a:ext cx="326" cy="126"/>
            </a:xfrm>
            <a:custGeom>
              <a:avLst/>
              <a:gdLst/>
              <a:ahLst/>
              <a:cxnLst>
                <a:cxn ang="0">
                  <a:pos x="1" y="248"/>
                </a:cxn>
                <a:cxn ang="0">
                  <a:pos x="2" y="252"/>
                </a:cxn>
                <a:cxn ang="0">
                  <a:pos x="653" y="9"/>
                </a:cxn>
                <a:cxn ang="0">
                  <a:pos x="650" y="0"/>
                </a:cxn>
                <a:cxn ang="0">
                  <a:pos x="0" y="243"/>
                </a:cxn>
                <a:cxn ang="0">
                  <a:pos x="1" y="248"/>
                </a:cxn>
              </a:cxnLst>
              <a:rect l="0" t="0" r="r" b="b"/>
              <a:pathLst>
                <a:path w="653" h="252">
                  <a:moveTo>
                    <a:pt x="1" y="248"/>
                  </a:moveTo>
                  <a:lnTo>
                    <a:pt x="2" y="252"/>
                  </a:lnTo>
                  <a:lnTo>
                    <a:pt x="653" y="9"/>
                  </a:lnTo>
                  <a:lnTo>
                    <a:pt x="650" y="0"/>
                  </a:lnTo>
                  <a:lnTo>
                    <a:pt x="0" y="243"/>
                  </a:lnTo>
                  <a:lnTo>
                    <a:pt x="1" y="24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3" name="Freeform 489"/>
            <p:cNvSpPr>
              <a:spLocks/>
            </p:cNvSpPr>
            <p:nvPr/>
          </p:nvSpPr>
          <p:spPr bwMode="auto">
            <a:xfrm>
              <a:off x="995" y="2312"/>
              <a:ext cx="326" cy="127"/>
            </a:xfrm>
            <a:custGeom>
              <a:avLst/>
              <a:gdLst/>
              <a:ahLst/>
              <a:cxnLst>
                <a:cxn ang="0">
                  <a:pos x="1" y="249"/>
                </a:cxn>
                <a:cxn ang="0">
                  <a:pos x="2" y="253"/>
                </a:cxn>
                <a:cxn ang="0">
                  <a:pos x="652" y="9"/>
                </a:cxn>
                <a:cxn ang="0">
                  <a:pos x="649" y="0"/>
                </a:cxn>
                <a:cxn ang="0">
                  <a:pos x="0" y="244"/>
                </a:cxn>
                <a:cxn ang="0">
                  <a:pos x="1" y="249"/>
                </a:cxn>
              </a:cxnLst>
              <a:rect l="0" t="0" r="r" b="b"/>
              <a:pathLst>
                <a:path w="652" h="253">
                  <a:moveTo>
                    <a:pt x="1" y="249"/>
                  </a:moveTo>
                  <a:lnTo>
                    <a:pt x="2" y="253"/>
                  </a:lnTo>
                  <a:lnTo>
                    <a:pt x="652" y="9"/>
                  </a:lnTo>
                  <a:lnTo>
                    <a:pt x="649" y="0"/>
                  </a:lnTo>
                  <a:lnTo>
                    <a:pt x="0" y="244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4" name="Freeform 490"/>
            <p:cNvSpPr>
              <a:spLocks/>
            </p:cNvSpPr>
            <p:nvPr/>
          </p:nvSpPr>
          <p:spPr bwMode="auto">
            <a:xfrm>
              <a:off x="1028" y="2332"/>
              <a:ext cx="304" cy="118"/>
            </a:xfrm>
            <a:custGeom>
              <a:avLst/>
              <a:gdLst/>
              <a:ahLst/>
              <a:cxnLst>
                <a:cxn ang="0">
                  <a:pos x="607" y="5"/>
                </a:cxn>
                <a:cxn ang="0">
                  <a:pos x="605" y="0"/>
                </a:cxn>
                <a:cxn ang="0">
                  <a:pos x="0" y="227"/>
                </a:cxn>
                <a:cxn ang="0">
                  <a:pos x="2" y="236"/>
                </a:cxn>
                <a:cxn ang="0">
                  <a:pos x="608" y="9"/>
                </a:cxn>
                <a:cxn ang="0">
                  <a:pos x="607" y="5"/>
                </a:cxn>
              </a:cxnLst>
              <a:rect l="0" t="0" r="r" b="b"/>
              <a:pathLst>
                <a:path w="608" h="236">
                  <a:moveTo>
                    <a:pt x="607" y="5"/>
                  </a:moveTo>
                  <a:lnTo>
                    <a:pt x="605" y="0"/>
                  </a:lnTo>
                  <a:lnTo>
                    <a:pt x="0" y="227"/>
                  </a:lnTo>
                  <a:lnTo>
                    <a:pt x="2" y="236"/>
                  </a:lnTo>
                  <a:lnTo>
                    <a:pt x="608" y="9"/>
                  </a:lnTo>
                  <a:lnTo>
                    <a:pt x="607" y="5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5" name="Freeform 491"/>
            <p:cNvSpPr>
              <a:spLocks/>
            </p:cNvSpPr>
            <p:nvPr/>
          </p:nvSpPr>
          <p:spPr bwMode="auto">
            <a:xfrm>
              <a:off x="1017" y="2351"/>
              <a:ext cx="326" cy="127"/>
            </a:xfrm>
            <a:custGeom>
              <a:avLst/>
              <a:gdLst/>
              <a:ahLst/>
              <a:cxnLst>
                <a:cxn ang="0">
                  <a:pos x="1" y="249"/>
                </a:cxn>
                <a:cxn ang="0">
                  <a:pos x="2" y="254"/>
                </a:cxn>
                <a:cxn ang="0">
                  <a:pos x="653" y="10"/>
                </a:cxn>
                <a:cxn ang="0">
                  <a:pos x="650" y="0"/>
                </a:cxn>
                <a:cxn ang="0">
                  <a:pos x="0" y="245"/>
                </a:cxn>
                <a:cxn ang="0">
                  <a:pos x="1" y="249"/>
                </a:cxn>
              </a:cxnLst>
              <a:rect l="0" t="0" r="r" b="b"/>
              <a:pathLst>
                <a:path w="653" h="254">
                  <a:moveTo>
                    <a:pt x="1" y="249"/>
                  </a:moveTo>
                  <a:lnTo>
                    <a:pt x="2" y="254"/>
                  </a:lnTo>
                  <a:lnTo>
                    <a:pt x="653" y="10"/>
                  </a:lnTo>
                  <a:lnTo>
                    <a:pt x="650" y="0"/>
                  </a:lnTo>
                  <a:lnTo>
                    <a:pt x="0" y="245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6" name="Freeform 492"/>
            <p:cNvSpPr>
              <a:spLocks/>
            </p:cNvSpPr>
            <p:nvPr/>
          </p:nvSpPr>
          <p:spPr bwMode="auto">
            <a:xfrm>
              <a:off x="1028" y="2370"/>
              <a:ext cx="326" cy="127"/>
            </a:xfrm>
            <a:custGeom>
              <a:avLst/>
              <a:gdLst/>
              <a:ahLst/>
              <a:cxnLst>
                <a:cxn ang="0">
                  <a:pos x="1" y="249"/>
                </a:cxn>
                <a:cxn ang="0">
                  <a:pos x="2" y="254"/>
                </a:cxn>
                <a:cxn ang="0">
                  <a:pos x="652" y="10"/>
                </a:cxn>
                <a:cxn ang="0">
                  <a:pos x="650" y="0"/>
                </a:cxn>
                <a:cxn ang="0">
                  <a:pos x="0" y="245"/>
                </a:cxn>
                <a:cxn ang="0">
                  <a:pos x="1" y="249"/>
                </a:cxn>
              </a:cxnLst>
              <a:rect l="0" t="0" r="r" b="b"/>
              <a:pathLst>
                <a:path w="652" h="254">
                  <a:moveTo>
                    <a:pt x="1" y="249"/>
                  </a:moveTo>
                  <a:lnTo>
                    <a:pt x="2" y="254"/>
                  </a:lnTo>
                  <a:lnTo>
                    <a:pt x="652" y="10"/>
                  </a:lnTo>
                  <a:lnTo>
                    <a:pt x="650" y="0"/>
                  </a:lnTo>
                  <a:lnTo>
                    <a:pt x="0" y="245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7" name="Freeform 493"/>
            <p:cNvSpPr>
              <a:spLocks/>
            </p:cNvSpPr>
            <p:nvPr/>
          </p:nvSpPr>
          <p:spPr bwMode="auto">
            <a:xfrm>
              <a:off x="867" y="2041"/>
              <a:ext cx="300" cy="116"/>
            </a:xfrm>
            <a:custGeom>
              <a:avLst/>
              <a:gdLst/>
              <a:ahLst/>
              <a:cxnLst>
                <a:cxn ang="0">
                  <a:pos x="1" y="228"/>
                </a:cxn>
                <a:cxn ang="0">
                  <a:pos x="3" y="232"/>
                </a:cxn>
                <a:cxn ang="0">
                  <a:pos x="600" y="9"/>
                </a:cxn>
                <a:cxn ang="0">
                  <a:pos x="598" y="0"/>
                </a:cxn>
                <a:cxn ang="0">
                  <a:pos x="0" y="223"/>
                </a:cxn>
                <a:cxn ang="0">
                  <a:pos x="1" y="228"/>
                </a:cxn>
              </a:cxnLst>
              <a:rect l="0" t="0" r="r" b="b"/>
              <a:pathLst>
                <a:path w="600" h="232">
                  <a:moveTo>
                    <a:pt x="1" y="228"/>
                  </a:moveTo>
                  <a:lnTo>
                    <a:pt x="3" y="232"/>
                  </a:lnTo>
                  <a:lnTo>
                    <a:pt x="600" y="9"/>
                  </a:lnTo>
                  <a:lnTo>
                    <a:pt x="598" y="0"/>
                  </a:lnTo>
                  <a:lnTo>
                    <a:pt x="0" y="223"/>
                  </a:lnTo>
                  <a:lnTo>
                    <a:pt x="1" y="2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8" name="Freeform 494"/>
            <p:cNvSpPr>
              <a:spLocks/>
            </p:cNvSpPr>
            <p:nvPr/>
          </p:nvSpPr>
          <p:spPr bwMode="auto">
            <a:xfrm>
              <a:off x="902" y="1940"/>
              <a:ext cx="495" cy="486"/>
            </a:xfrm>
            <a:custGeom>
              <a:avLst/>
              <a:gdLst/>
              <a:ahLst/>
              <a:cxnLst>
                <a:cxn ang="0">
                  <a:pos x="159" y="563"/>
                </a:cxn>
                <a:cxn ang="0">
                  <a:pos x="168" y="561"/>
                </a:cxn>
                <a:cxn ang="0">
                  <a:pos x="180" y="560"/>
                </a:cxn>
                <a:cxn ang="0">
                  <a:pos x="176" y="555"/>
                </a:cxn>
                <a:cxn ang="0">
                  <a:pos x="172" y="549"/>
                </a:cxn>
                <a:cxn ang="0">
                  <a:pos x="172" y="537"/>
                </a:cxn>
                <a:cxn ang="0">
                  <a:pos x="182" y="530"/>
                </a:cxn>
                <a:cxn ang="0">
                  <a:pos x="194" y="532"/>
                </a:cxn>
                <a:cxn ang="0">
                  <a:pos x="203" y="543"/>
                </a:cxn>
                <a:cxn ang="0">
                  <a:pos x="203" y="555"/>
                </a:cxn>
                <a:cxn ang="0">
                  <a:pos x="193" y="562"/>
                </a:cxn>
                <a:cxn ang="0">
                  <a:pos x="187" y="561"/>
                </a:cxn>
                <a:cxn ang="0">
                  <a:pos x="180" y="560"/>
                </a:cxn>
                <a:cxn ang="0">
                  <a:pos x="267" y="858"/>
                </a:cxn>
                <a:cxn ang="0">
                  <a:pos x="307" y="851"/>
                </a:cxn>
                <a:cxn ang="0">
                  <a:pos x="319" y="858"/>
                </a:cxn>
                <a:cxn ang="0">
                  <a:pos x="322" y="870"/>
                </a:cxn>
                <a:cxn ang="0">
                  <a:pos x="317" y="880"/>
                </a:cxn>
                <a:cxn ang="0">
                  <a:pos x="305" y="882"/>
                </a:cxn>
                <a:cxn ang="0">
                  <a:pos x="293" y="875"/>
                </a:cxn>
                <a:cxn ang="0">
                  <a:pos x="289" y="864"/>
                </a:cxn>
                <a:cxn ang="0">
                  <a:pos x="294" y="854"/>
                </a:cxn>
                <a:cxn ang="0">
                  <a:pos x="293" y="852"/>
                </a:cxn>
                <a:cxn ang="0">
                  <a:pos x="271" y="857"/>
                </a:cxn>
                <a:cxn ang="0">
                  <a:pos x="308" y="972"/>
                </a:cxn>
                <a:cxn ang="0">
                  <a:pos x="681" y="0"/>
                </a:cxn>
                <a:cxn ang="0">
                  <a:pos x="35" y="229"/>
                </a:cxn>
                <a:cxn ang="0">
                  <a:pos x="43" y="227"/>
                </a:cxn>
                <a:cxn ang="0">
                  <a:pos x="53" y="226"/>
                </a:cxn>
                <a:cxn ang="0">
                  <a:pos x="55" y="215"/>
                </a:cxn>
                <a:cxn ang="0">
                  <a:pos x="63" y="210"/>
                </a:cxn>
                <a:cxn ang="0">
                  <a:pos x="76" y="212"/>
                </a:cxn>
                <a:cxn ang="0">
                  <a:pos x="85" y="221"/>
                </a:cxn>
                <a:cxn ang="0">
                  <a:pos x="85" y="234"/>
                </a:cxn>
                <a:cxn ang="0">
                  <a:pos x="75" y="241"/>
                </a:cxn>
                <a:cxn ang="0">
                  <a:pos x="62" y="236"/>
                </a:cxn>
                <a:cxn ang="0">
                  <a:pos x="53" y="226"/>
                </a:cxn>
                <a:cxn ang="0">
                  <a:pos x="45" y="227"/>
                </a:cxn>
                <a:cxn ang="0">
                  <a:pos x="35" y="229"/>
                </a:cxn>
              </a:cxnLst>
              <a:rect l="0" t="0" r="r" b="b"/>
              <a:pathLst>
                <a:path w="990" h="972">
                  <a:moveTo>
                    <a:pt x="35" y="229"/>
                  </a:moveTo>
                  <a:lnTo>
                    <a:pt x="159" y="563"/>
                  </a:lnTo>
                  <a:lnTo>
                    <a:pt x="161" y="563"/>
                  </a:lnTo>
                  <a:lnTo>
                    <a:pt x="168" y="561"/>
                  </a:lnTo>
                  <a:lnTo>
                    <a:pt x="175" y="560"/>
                  </a:lnTo>
                  <a:lnTo>
                    <a:pt x="180" y="560"/>
                  </a:lnTo>
                  <a:lnTo>
                    <a:pt x="178" y="557"/>
                  </a:lnTo>
                  <a:lnTo>
                    <a:pt x="176" y="555"/>
                  </a:lnTo>
                  <a:lnTo>
                    <a:pt x="174" y="552"/>
                  </a:lnTo>
                  <a:lnTo>
                    <a:pt x="172" y="549"/>
                  </a:lnTo>
                  <a:lnTo>
                    <a:pt x="171" y="543"/>
                  </a:lnTo>
                  <a:lnTo>
                    <a:pt x="172" y="537"/>
                  </a:lnTo>
                  <a:lnTo>
                    <a:pt x="176" y="532"/>
                  </a:lnTo>
                  <a:lnTo>
                    <a:pt x="182" y="530"/>
                  </a:lnTo>
                  <a:lnTo>
                    <a:pt x="188" y="530"/>
                  </a:lnTo>
                  <a:lnTo>
                    <a:pt x="194" y="532"/>
                  </a:lnTo>
                  <a:lnTo>
                    <a:pt x="200" y="537"/>
                  </a:lnTo>
                  <a:lnTo>
                    <a:pt x="203" y="543"/>
                  </a:lnTo>
                  <a:lnTo>
                    <a:pt x="205" y="549"/>
                  </a:lnTo>
                  <a:lnTo>
                    <a:pt x="203" y="555"/>
                  </a:lnTo>
                  <a:lnTo>
                    <a:pt x="199" y="560"/>
                  </a:lnTo>
                  <a:lnTo>
                    <a:pt x="193" y="562"/>
                  </a:lnTo>
                  <a:lnTo>
                    <a:pt x="191" y="562"/>
                  </a:lnTo>
                  <a:lnTo>
                    <a:pt x="187" y="561"/>
                  </a:lnTo>
                  <a:lnTo>
                    <a:pt x="184" y="561"/>
                  </a:lnTo>
                  <a:lnTo>
                    <a:pt x="180" y="560"/>
                  </a:lnTo>
                  <a:lnTo>
                    <a:pt x="159" y="563"/>
                  </a:lnTo>
                  <a:lnTo>
                    <a:pt x="267" y="858"/>
                  </a:lnTo>
                  <a:lnTo>
                    <a:pt x="300" y="851"/>
                  </a:lnTo>
                  <a:lnTo>
                    <a:pt x="307" y="851"/>
                  </a:lnTo>
                  <a:lnTo>
                    <a:pt x="313" y="854"/>
                  </a:lnTo>
                  <a:lnTo>
                    <a:pt x="319" y="858"/>
                  </a:lnTo>
                  <a:lnTo>
                    <a:pt x="322" y="864"/>
                  </a:lnTo>
                  <a:lnTo>
                    <a:pt x="322" y="870"/>
                  </a:lnTo>
                  <a:lnTo>
                    <a:pt x="321" y="875"/>
                  </a:lnTo>
                  <a:lnTo>
                    <a:pt x="317" y="880"/>
                  </a:lnTo>
                  <a:lnTo>
                    <a:pt x="312" y="882"/>
                  </a:lnTo>
                  <a:lnTo>
                    <a:pt x="305" y="882"/>
                  </a:lnTo>
                  <a:lnTo>
                    <a:pt x="299" y="880"/>
                  </a:lnTo>
                  <a:lnTo>
                    <a:pt x="293" y="875"/>
                  </a:lnTo>
                  <a:lnTo>
                    <a:pt x="290" y="870"/>
                  </a:lnTo>
                  <a:lnTo>
                    <a:pt x="289" y="864"/>
                  </a:lnTo>
                  <a:lnTo>
                    <a:pt x="290" y="858"/>
                  </a:lnTo>
                  <a:lnTo>
                    <a:pt x="294" y="854"/>
                  </a:lnTo>
                  <a:lnTo>
                    <a:pt x="300" y="851"/>
                  </a:lnTo>
                  <a:lnTo>
                    <a:pt x="293" y="852"/>
                  </a:lnTo>
                  <a:lnTo>
                    <a:pt x="282" y="855"/>
                  </a:lnTo>
                  <a:lnTo>
                    <a:pt x="271" y="857"/>
                  </a:lnTo>
                  <a:lnTo>
                    <a:pt x="267" y="858"/>
                  </a:lnTo>
                  <a:lnTo>
                    <a:pt x="308" y="972"/>
                  </a:lnTo>
                  <a:lnTo>
                    <a:pt x="990" y="837"/>
                  </a:lnTo>
                  <a:lnTo>
                    <a:pt x="681" y="0"/>
                  </a:lnTo>
                  <a:lnTo>
                    <a:pt x="0" y="135"/>
                  </a:lnTo>
                  <a:lnTo>
                    <a:pt x="35" y="229"/>
                  </a:lnTo>
                  <a:lnTo>
                    <a:pt x="38" y="229"/>
                  </a:lnTo>
                  <a:lnTo>
                    <a:pt x="43" y="227"/>
                  </a:lnTo>
                  <a:lnTo>
                    <a:pt x="49" y="226"/>
                  </a:lnTo>
                  <a:lnTo>
                    <a:pt x="53" y="226"/>
                  </a:lnTo>
                  <a:lnTo>
                    <a:pt x="53" y="220"/>
                  </a:lnTo>
                  <a:lnTo>
                    <a:pt x="55" y="215"/>
                  </a:lnTo>
                  <a:lnTo>
                    <a:pt x="58" y="212"/>
                  </a:lnTo>
                  <a:lnTo>
                    <a:pt x="63" y="210"/>
                  </a:lnTo>
                  <a:lnTo>
                    <a:pt x="70" y="210"/>
                  </a:lnTo>
                  <a:lnTo>
                    <a:pt x="76" y="212"/>
                  </a:lnTo>
                  <a:lnTo>
                    <a:pt x="81" y="215"/>
                  </a:lnTo>
                  <a:lnTo>
                    <a:pt x="85" y="221"/>
                  </a:lnTo>
                  <a:lnTo>
                    <a:pt x="86" y="228"/>
                  </a:lnTo>
                  <a:lnTo>
                    <a:pt x="85" y="234"/>
                  </a:lnTo>
                  <a:lnTo>
                    <a:pt x="80" y="238"/>
                  </a:lnTo>
                  <a:lnTo>
                    <a:pt x="75" y="241"/>
                  </a:lnTo>
                  <a:lnTo>
                    <a:pt x="69" y="240"/>
                  </a:lnTo>
                  <a:lnTo>
                    <a:pt x="62" y="236"/>
                  </a:lnTo>
                  <a:lnTo>
                    <a:pt x="56" y="232"/>
                  </a:lnTo>
                  <a:lnTo>
                    <a:pt x="53" y="226"/>
                  </a:lnTo>
                  <a:lnTo>
                    <a:pt x="50" y="226"/>
                  </a:lnTo>
                  <a:lnTo>
                    <a:pt x="45" y="227"/>
                  </a:lnTo>
                  <a:lnTo>
                    <a:pt x="38" y="229"/>
                  </a:lnTo>
                  <a:lnTo>
                    <a:pt x="35" y="2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9" name="Freeform 495"/>
            <p:cNvSpPr>
              <a:spLocks/>
            </p:cNvSpPr>
            <p:nvPr/>
          </p:nvSpPr>
          <p:spPr bwMode="auto">
            <a:xfrm>
              <a:off x="918" y="2054"/>
              <a:ext cx="66" cy="171"/>
            </a:xfrm>
            <a:custGeom>
              <a:avLst/>
              <a:gdLst/>
              <a:ahLst/>
              <a:cxnLst>
                <a:cxn ang="0">
                  <a:pos x="128" y="331"/>
                </a:cxn>
                <a:cxn ang="0">
                  <a:pos x="132" y="334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123" y="336"/>
                </a:cxn>
                <a:cxn ang="0">
                  <a:pos x="128" y="340"/>
                </a:cxn>
                <a:cxn ang="0">
                  <a:pos x="123" y="336"/>
                </a:cxn>
                <a:cxn ang="0">
                  <a:pos x="125" y="341"/>
                </a:cxn>
                <a:cxn ang="0">
                  <a:pos x="128" y="340"/>
                </a:cxn>
                <a:cxn ang="0">
                  <a:pos x="128" y="331"/>
                </a:cxn>
              </a:cxnLst>
              <a:rect l="0" t="0" r="r" b="b"/>
              <a:pathLst>
                <a:path w="132" h="341">
                  <a:moveTo>
                    <a:pt x="128" y="331"/>
                  </a:moveTo>
                  <a:lnTo>
                    <a:pt x="132" y="334"/>
                  </a:lnTo>
                  <a:lnTo>
                    <a:pt x="9" y="0"/>
                  </a:lnTo>
                  <a:lnTo>
                    <a:pt x="0" y="2"/>
                  </a:lnTo>
                  <a:lnTo>
                    <a:pt x="123" y="336"/>
                  </a:lnTo>
                  <a:lnTo>
                    <a:pt x="128" y="340"/>
                  </a:lnTo>
                  <a:lnTo>
                    <a:pt x="123" y="336"/>
                  </a:lnTo>
                  <a:lnTo>
                    <a:pt x="125" y="341"/>
                  </a:lnTo>
                  <a:lnTo>
                    <a:pt x="128" y="340"/>
                  </a:lnTo>
                  <a:lnTo>
                    <a:pt x="128" y="3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0" name="Freeform 496"/>
            <p:cNvSpPr>
              <a:spLocks/>
            </p:cNvSpPr>
            <p:nvPr/>
          </p:nvSpPr>
          <p:spPr bwMode="auto">
            <a:xfrm>
              <a:off x="982" y="2218"/>
              <a:ext cx="19" cy="6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8" y="1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10" y="11"/>
                </a:cxn>
                <a:cxn ang="0">
                  <a:pos x="16" y="9"/>
                </a:cxn>
                <a:cxn ang="0">
                  <a:pos x="21" y="9"/>
                </a:cxn>
                <a:cxn ang="0">
                  <a:pos x="24" y="1"/>
                </a:cxn>
                <a:cxn ang="0">
                  <a:pos x="21" y="9"/>
                </a:cxn>
                <a:cxn ang="0">
                  <a:pos x="38" y="9"/>
                </a:cxn>
                <a:cxn ang="0">
                  <a:pos x="24" y="1"/>
                </a:cxn>
                <a:cxn ang="0">
                  <a:pos x="19" y="8"/>
                </a:cxn>
              </a:cxnLst>
              <a:rect l="0" t="0" r="r" b="b"/>
              <a:pathLst>
                <a:path w="38" h="13">
                  <a:moveTo>
                    <a:pt x="19" y="8"/>
                  </a:moveTo>
                  <a:lnTo>
                    <a:pt x="21" y="0"/>
                  </a:lnTo>
                  <a:lnTo>
                    <a:pt x="16" y="0"/>
                  </a:lnTo>
                  <a:lnTo>
                    <a:pt x="8" y="1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13"/>
                  </a:lnTo>
                  <a:lnTo>
                    <a:pt x="3" y="13"/>
                  </a:lnTo>
                  <a:lnTo>
                    <a:pt x="10" y="11"/>
                  </a:lnTo>
                  <a:lnTo>
                    <a:pt x="16" y="9"/>
                  </a:lnTo>
                  <a:lnTo>
                    <a:pt x="21" y="9"/>
                  </a:lnTo>
                  <a:lnTo>
                    <a:pt x="24" y="1"/>
                  </a:lnTo>
                  <a:lnTo>
                    <a:pt x="21" y="9"/>
                  </a:lnTo>
                  <a:lnTo>
                    <a:pt x="38" y="9"/>
                  </a:lnTo>
                  <a:lnTo>
                    <a:pt x="24" y="1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1" name="Freeform 497"/>
            <p:cNvSpPr>
              <a:spLocks/>
            </p:cNvSpPr>
            <p:nvPr/>
          </p:nvSpPr>
          <p:spPr bwMode="auto">
            <a:xfrm>
              <a:off x="986" y="2214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9"/>
                </a:cxn>
                <a:cxn ang="0">
                  <a:pos x="7" y="13"/>
                </a:cxn>
                <a:cxn ang="0">
                  <a:pos x="10" y="15"/>
                </a:cxn>
                <a:cxn ang="0">
                  <a:pos x="15" y="8"/>
                </a:cxn>
                <a:cxn ang="0">
                  <a:pos x="14" y="6"/>
                </a:cxn>
                <a:cxn ang="0">
                  <a:pos x="11" y="5"/>
                </a:cxn>
                <a:cxn ang="0">
                  <a:pos x="9" y="1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3"/>
                </a:cxn>
              </a:cxnLst>
              <a:rect l="0" t="0" r="r" b="b"/>
              <a:pathLst>
                <a:path w="15" h="15">
                  <a:moveTo>
                    <a:pt x="0" y="3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4" y="9"/>
                  </a:lnTo>
                  <a:lnTo>
                    <a:pt x="7" y="13"/>
                  </a:lnTo>
                  <a:lnTo>
                    <a:pt x="10" y="15"/>
                  </a:lnTo>
                  <a:lnTo>
                    <a:pt x="15" y="8"/>
                  </a:lnTo>
                  <a:lnTo>
                    <a:pt x="14" y="6"/>
                  </a:lnTo>
                  <a:lnTo>
                    <a:pt x="11" y="5"/>
                  </a:lnTo>
                  <a:lnTo>
                    <a:pt x="9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2" name="Freeform 498"/>
            <p:cNvSpPr>
              <a:spLocks/>
            </p:cNvSpPr>
            <p:nvPr/>
          </p:nvSpPr>
          <p:spPr bwMode="auto">
            <a:xfrm>
              <a:off x="986" y="2203"/>
              <a:ext cx="8" cy="1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3" y="0"/>
                </a:cxn>
                <a:cxn ang="0">
                  <a:pos x="7" y="4"/>
                </a:cxn>
                <a:cxn ang="0">
                  <a:pos x="1" y="11"/>
                </a:cxn>
                <a:cxn ang="0">
                  <a:pos x="0" y="18"/>
                </a:cxn>
                <a:cxn ang="0">
                  <a:pos x="1" y="26"/>
                </a:cxn>
                <a:cxn ang="0">
                  <a:pos x="10" y="23"/>
                </a:cxn>
                <a:cxn ang="0">
                  <a:pos x="9" y="18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6" y="9"/>
                </a:cxn>
                <a:cxn ang="0">
                  <a:pos x="15" y="9"/>
                </a:cxn>
                <a:cxn ang="0">
                  <a:pos x="15" y="0"/>
                </a:cxn>
              </a:cxnLst>
              <a:rect l="0" t="0" r="r" b="b"/>
              <a:pathLst>
                <a:path w="16" h="26">
                  <a:moveTo>
                    <a:pt x="15" y="0"/>
                  </a:moveTo>
                  <a:lnTo>
                    <a:pt x="13" y="0"/>
                  </a:lnTo>
                  <a:lnTo>
                    <a:pt x="7" y="4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10" y="23"/>
                  </a:lnTo>
                  <a:lnTo>
                    <a:pt x="9" y="18"/>
                  </a:lnTo>
                  <a:lnTo>
                    <a:pt x="10" y="13"/>
                  </a:lnTo>
                  <a:lnTo>
                    <a:pt x="11" y="11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3" name="Freeform 499"/>
            <p:cNvSpPr>
              <a:spLocks/>
            </p:cNvSpPr>
            <p:nvPr/>
          </p:nvSpPr>
          <p:spPr bwMode="auto">
            <a:xfrm>
              <a:off x="993" y="2203"/>
              <a:ext cx="14" cy="9"/>
            </a:xfrm>
            <a:custGeom>
              <a:avLst/>
              <a:gdLst/>
              <a:ahLst/>
              <a:cxnLst>
                <a:cxn ang="0">
                  <a:pos x="26" y="16"/>
                </a:cxn>
                <a:cxn ang="0">
                  <a:pos x="26" y="16"/>
                </a:cxn>
                <a:cxn ang="0">
                  <a:pos x="21" y="9"/>
                </a:cxn>
                <a:cxn ang="0">
                  <a:pos x="15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" y="9"/>
                </a:cxn>
                <a:cxn ang="0">
                  <a:pos x="10" y="11"/>
                </a:cxn>
                <a:cxn ang="0">
                  <a:pos x="15" y="14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26" y="16"/>
                </a:cxn>
              </a:cxnLst>
              <a:rect l="0" t="0" r="r" b="b"/>
              <a:pathLst>
                <a:path w="26" h="19">
                  <a:moveTo>
                    <a:pt x="26" y="16"/>
                  </a:moveTo>
                  <a:lnTo>
                    <a:pt x="26" y="16"/>
                  </a:lnTo>
                  <a:lnTo>
                    <a:pt x="21" y="9"/>
                  </a:lnTo>
                  <a:lnTo>
                    <a:pt x="15" y="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" y="9"/>
                  </a:lnTo>
                  <a:lnTo>
                    <a:pt x="10" y="11"/>
                  </a:lnTo>
                  <a:lnTo>
                    <a:pt x="15" y="14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4" name="Freeform 500"/>
            <p:cNvSpPr>
              <a:spLocks/>
            </p:cNvSpPr>
            <p:nvPr/>
          </p:nvSpPr>
          <p:spPr bwMode="auto">
            <a:xfrm>
              <a:off x="998" y="2211"/>
              <a:ext cx="9" cy="12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2" y="26"/>
                </a:cxn>
                <a:cxn ang="0">
                  <a:pos x="9" y="22"/>
                </a:cxn>
                <a:cxn ang="0">
                  <a:pos x="15" y="16"/>
                </a:cxn>
                <a:cxn ang="0">
                  <a:pos x="17" y="8"/>
                </a:cxn>
                <a:cxn ang="0">
                  <a:pos x="16" y="0"/>
                </a:cxn>
                <a:cxn ang="0">
                  <a:pos x="7" y="3"/>
                </a:cxn>
                <a:cxn ang="0">
                  <a:pos x="8" y="8"/>
                </a:cxn>
                <a:cxn ang="0">
                  <a:pos x="8" y="12"/>
                </a:cxn>
                <a:cxn ang="0">
                  <a:pos x="5" y="15"/>
                </a:cxn>
                <a:cxn ang="0">
                  <a:pos x="0" y="16"/>
                </a:cxn>
                <a:cxn ang="0">
                  <a:pos x="1" y="16"/>
                </a:cxn>
                <a:cxn ang="0">
                  <a:pos x="1" y="26"/>
                </a:cxn>
              </a:cxnLst>
              <a:rect l="0" t="0" r="r" b="b"/>
              <a:pathLst>
                <a:path w="17" h="26">
                  <a:moveTo>
                    <a:pt x="1" y="26"/>
                  </a:moveTo>
                  <a:lnTo>
                    <a:pt x="2" y="26"/>
                  </a:lnTo>
                  <a:lnTo>
                    <a:pt x="9" y="22"/>
                  </a:lnTo>
                  <a:lnTo>
                    <a:pt x="15" y="16"/>
                  </a:lnTo>
                  <a:lnTo>
                    <a:pt x="17" y="8"/>
                  </a:lnTo>
                  <a:lnTo>
                    <a:pt x="16" y="0"/>
                  </a:lnTo>
                  <a:lnTo>
                    <a:pt x="7" y="3"/>
                  </a:lnTo>
                  <a:lnTo>
                    <a:pt x="8" y="8"/>
                  </a:lnTo>
                  <a:lnTo>
                    <a:pt x="8" y="12"/>
                  </a:lnTo>
                  <a:lnTo>
                    <a:pt x="5" y="15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5" name="Freeform 501"/>
            <p:cNvSpPr>
              <a:spLocks/>
            </p:cNvSpPr>
            <p:nvPr/>
          </p:nvSpPr>
          <p:spPr bwMode="auto">
            <a:xfrm>
              <a:off x="992" y="2218"/>
              <a:ext cx="7" cy="5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0" y="9"/>
                </a:cxn>
                <a:cxn ang="0">
                  <a:pos x="5" y="11"/>
                </a:cxn>
                <a:cxn ang="0">
                  <a:pos x="8" y="11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1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9"/>
                </a:cxn>
              </a:cxnLst>
              <a:rect l="0" t="0" r="r" b="b"/>
              <a:pathLst>
                <a:path w="14" h="12">
                  <a:moveTo>
                    <a:pt x="1" y="9"/>
                  </a:moveTo>
                  <a:lnTo>
                    <a:pt x="0" y="9"/>
                  </a:lnTo>
                  <a:lnTo>
                    <a:pt x="5" y="11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6" name="Freeform 502"/>
            <p:cNvSpPr>
              <a:spLocks/>
            </p:cNvSpPr>
            <p:nvPr/>
          </p:nvSpPr>
          <p:spPr bwMode="auto">
            <a:xfrm>
              <a:off x="978" y="2218"/>
              <a:ext cx="15" cy="6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7" y="13"/>
                </a:cxn>
                <a:cxn ang="0">
                  <a:pos x="28" y="9"/>
                </a:cxn>
                <a:cxn ang="0">
                  <a:pos x="28" y="0"/>
                </a:cxn>
                <a:cxn ang="0">
                  <a:pos x="7" y="4"/>
                </a:cxn>
                <a:cxn ang="0">
                  <a:pos x="2" y="9"/>
                </a:cxn>
                <a:cxn ang="0">
                  <a:pos x="7" y="4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11" y="7"/>
                </a:cxn>
              </a:cxnLst>
              <a:rect l="0" t="0" r="r" b="b"/>
              <a:pathLst>
                <a:path w="28" h="13">
                  <a:moveTo>
                    <a:pt x="11" y="7"/>
                  </a:moveTo>
                  <a:lnTo>
                    <a:pt x="7" y="13"/>
                  </a:lnTo>
                  <a:lnTo>
                    <a:pt x="28" y="9"/>
                  </a:lnTo>
                  <a:lnTo>
                    <a:pt x="28" y="0"/>
                  </a:lnTo>
                  <a:lnTo>
                    <a:pt x="7" y="4"/>
                  </a:lnTo>
                  <a:lnTo>
                    <a:pt x="2" y="9"/>
                  </a:lnTo>
                  <a:lnTo>
                    <a:pt x="7" y="4"/>
                  </a:lnTo>
                  <a:lnTo>
                    <a:pt x="0" y="5"/>
                  </a:lnTo>
                  <a:lnTo>
                    <a:pt x="2" y="9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7" name="Freeform 503"/>
            <p:cNvSpPr>
              <a:spLocks/>
            </p:cNvSpPr>
            <p:nvPr/>
          </p:nvSpPr>
          <p:spPr bwMode="auto">
            <a:xfrm>
              <a:off x="979" y="2221"/>
              <a:ext cx="59" cy="151"/>
            </a:xfrm>
            <a:custGeom>
              <a:avLst/>
              <a:gdLst/>
              <a:ahLst/>
              <a:cxnLst>
                <a:cxn ang="0">
                  <a:pos x="113" y="292"/>
                </a:cxn>
                <a:cxn ang="0">
                  <a:pos x="117" y="295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108" y="297"/>
                </a:cxn>
                <a:cxn ang="0">
                  <a:pos x="113" y="301"/>
                </a:cxn>
                <a:cxn ang="0">
                  <a:pos x="108" y="297"/>
                </a:cxn>
                <a:cxn ang="0">
                  <a:pos x="110" y="302"/>
                </a:cxn>
                <a:cxn ang="0">
                  <a:pos x="113" y="301"/>
                </a:cxn>
                <a:cxn ang="0">
                  <a:pos x="113" y="292"/>
                </a:cxn>
              </a:cxnLst>
              <a:rect l="0" t="0" r="r" b="b"/>
              <a:pathLst>
                <a:path w="117" h="302">
                  <a:moveTo>
                    <a:pt x="113" y="292"/>
                  </a:moveTo>
                  <a:lnTo>
                    <a:pt x="117" y="295"/>
                  </a:lnTo>
                  <a:lnTo>
                    <a:pt x="9" y="0"/>
                  </a:lnTo>
                  <a:lnTo>
                    <a:pt x="0" y="2"/>
                  </a:lnTo>
                  <a:lnTo>
                    <a:pt x="108" y="297"/>
                  </a:lnTo>
                  <a:lnTo>
                    <a:pt x="113" y="301"/>
                  </a:lnTo>
                  <a:lnTo>
                    <a:pt x="108" y="297"/>
                  </a:lnTo>
                  <a:lnTo>
                    <a:pt x="110" y="302"/>
                  </a:lnTo>
                  <a:lnTo>
                    <a:pt x="113" y="301"/>
                  </a:lnTo>
                  <a:lnTo>
                    <a:pt x="113" y="2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8" name="Freeform 504"/>
            <p:cNvSpPr>
              <a:spLocks/>
            </p:cNvSpPr>
            <p:nvPr/>
          </p:nvSpPr>
          <p:spPr bwMode="auto">
            <a:xfrm>
              <a:off x="1036" y="2363"/>
              <a:ext cx="17" cy="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3" y="0"/>
                </a:cxn>
                <a:cxn ang="0">
                  <a:pos x="0" y="7"/>
                </a:cxn>
                <a:cxn ang="0">
                  <a:pos x="0" y="16"/>
                </a:cxn>
                <a:cxn ang="0">
                  <a:pos x="33" y="9"/>
                </a:cxn>
                <a:cxn ang="0">
                  <a:pos x="34" y="9"/>
                </a:cxn>
                <a:cxn ang="0">
                  <a:pos x="32" y="0"/>
                </a:cxn>
              </a:cxnLst>
              <a:rect l="0" t="0" r="r" b="b"/>
              <a:pathLst>
                <a:path w="34" h="16">
                  <a:moveTo>
                    <a:pt x="32" y="0"/>
                  </a:moveTo>
                  <a:lnTo>
                    <a:pt x="33" y="0"/>
                  </a:lnTo>
                  <a:lnTo>
                    <a:pt x="0" y="7"/>
                  </a:lnTo>
                  <a:lnTo>
                    <a:pt x="0" y="16"/>
                  </a:lnTo>
                  <a:lnTo>
                    <a:pt x="33" y="9"/>
                  </a:lnTo>
                  <a:lnTo>
                    <a:pt x="34" y="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9" name="Freeform 505"/>
            <p:cNvSpPr>
              <a:spLocks/>
            </p:cNvSpPr>
            <p:nvPr/>
          </p:nvSpPr>
          <p:spPr bwMode="auto">
            <a:xfrm>
              <a:off x="1052" y="2363"/>
              <a:ext cx="14" cy="10"/>
            </a:xfrm>
            <a:custGeom>
              <a:avLst/>
              <a:gdLst/>
              <a:ahLst/>
              <a:cxnLst>
                <a:cxn ang="0">
                  <a:pos x="28" y="16"/>
                </a:cxn>
                <a:cxn ang="0">
                  <a:pos x="28" y="16"/>
                </a:cxn>
                <a:cxn ang="0">
                  <a:pos x="23" y="9"/>
                </a:cxn>
                <a:cxn ang="0">
                  <a:pos x="16" y="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2" y="9"/>
                </a:cxn>
                <a:cxn ang="0">
                  <a:pos x="8" y="9"/>
                </a:cxn>
                <a:cxn ang="0">
                  <a:pos x="12" y="10"/>
                </a:cxn>
                <a:cxn ang="0">
                  <a:pos x="16" y="13"/>
                </a:cxn>
                <a:cxn ang="0">
                  <a:pos x="18" y="18"/>
                </a:cxn>
                <a:cxn ang="0">
                  <a:pos x="18" y="18"/>
                </a:cxn>
                <a:cxn ang="0">
                  <a:pos x="28" y="16"/>
                </a:cxn>
              </a:cxnLst>
              <a:rect l="0" t="0" r="r" b="b"/>
              <a:pathLst>
                <a:path w="28" h="18">
                  <a:moveTo>
                    <a:pt x="28" y="16"/>
                  </a:moveTo>
                  <a:lnTo>
                    <a:pt x="28" y="16"/>
                  </a:lnTo>
                  <a:lnTo>
                    <a:pt x="23" y="9"/>
                  </a:lnTo>
                  <a:lnTo>
                    <a:pt x="16" y="3"/>
                  </a:lnTo>
                  <a:lnTo>
                    <a:pt x="8" y="0"/>
                  </a:lnTo>
                  <a:lnTo>
                    <a:pt x="0" y="0"/>
                  </a:lnTo>
                  <a:lnTo>
                    <a:pt x="2" y="9"/>
                  </a:lnTo>
                  <a:lnTo>
                    <a:pt x="8" y="9"/>
                  </a:lnTo>
                  <a:lnTo>
                    <a:pt x="12" y="10"/>
                  </a:lnTo>
                  <a:lnTo>
                    <a:pt x="16" y="13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0" name="Freeform 506"/>
            <p:cNvSpPr>
              <a:spLocks/>
            </p:cNvSpPr>
            <p:nvPr/>
          </p:nvSpPr>
          <p:spPr bwMode="auto">
            <a:xfrm>
              <a:off x="1058" y="2371"/>
              <a:ext cx="8" cy="12"/>
            </a:xfrm>
            <a:custGeom>
              <a:avLst/>
              <a:gdLst/>
              <a:ahLst/>
              <a:cxnLst>
                <a:cxn ang="0">
                  <a:pos x="2" y="24"/>
                </a:cxn>
                <a:cxn ang="0">
                  <a:pos x="1" y="24"/>
                </a:cxn>
                <a:cxn ang="0">
                  <a:pos x="9" y="20"/>
                </a:cxn>
                <a:cxn ang="0">
                  <a:pos x="14" y="14"/>
                </a:cxn>
                <a:cxn ang="0">
                  <a:pos x="16" y="7"/>
                </a:cxn>
                <a:cxn ang="0">
                  <a:pos x="16" y="0"/>
                </a:cxn>
                <a:cxn ang="0">
                  <a:pos x="6" y="2"/>
                </a:cxn>
                <a:cxn ang="0">
                  <a:pos x="6" y="7"/>
                </a:cxn>
                <a:cxn ang="0">
                  <a:pos x="5" y="11"/>
                </a:cxn>
                <a:cxn ang="0">
                  <a:pos x="4" y="14"/>
                </a:cxn>
                <a:cxn ang="0">
                  <a:pos x="1" y="15"/>
                </a:cxn>
                <a:cxn ang="0">
                  <a:pos x="0" y="15"/>
                </a:cxn>
                <a:cxn ang="0">
                  <a:pos x="2" y="24"/>
                </a:cxn>
              </a:cxnLst>
              <a:rect l="0" t="0" r="r" b="b"/>
              <a:pathLst>
                <a:path w="16" h="24">
                  <a:moveTo>
                    <a:pt x="2" y="24"/>
                  </a:moveTo>
                  <a:lnTo>
                    <a:pt x="1" y="24"/>
                  </a:lnTo>
                  <a:lnTo>
                    <a:pt x="9" y="20"/>
                  </a:lnTo>
                  <a:lnTo>
                    <a:pt x="14" y="14"/>
                  </a:lnTo>
                  <a:lnTo>
                    <a:pt x="16" y="7"/>
                  </a:lnTo>
                  <a:lnTo>
                    <a:pt x="16" y="0"/>
                  </a:lnTo>
                  <a:lnTo>
                    <a:pt x="6" y="2"/>
                  </a:lnTo>
                  <a:lnTo>
                    <a:pt x="6" y="7"/>
                  </a:lnTo>
                  <a:lnTo>
                    <a:pt x="5" y="11"/>
                  </a:lnTo>
                  <a:lnTo>
                    <a:pt x="4" y="14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2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1" name="Freeform 507"/>
            <p:cNvSpPr>
              <a:spLocks/>
            </p:cNvSpPr>
            <p:nvPr/>
          </p:nvSpPr>
          <p:spPr bwMode="auto">
            <a:xfrm>
              <a:off x="1045" y="2374"/>
              <a:ext cx="14" cy="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5" y="10"/>
                </a:cxn>
                <a:cxn ang="0">
                  <a:pos x="12" y="15"/>
                </a:cxn>
                <a:cxn ang="0">
                  <a:pos x="20" y="19"/>
                </a:cxn>
                <a:cxn ang="0">
                  <a:pos x="28" y="19"/>
                </a:cxn>
                <a:cxn ang="0">
                  <a:pos x="26" y="10"/>
                </a:cxn>
                <a:cxn ang="0">
                  <a:pos x="20" y="10"/>
                </a:cxn>
                <a:cxn ang="0">
                  <a:pos x="16" y="9"/>
                </a:cxn>
                <a:cxn ang="0">
                  <a:pos x="12" y="5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3"/>
                </a:cxn>
              </a:cxnLst>
              <a:rect l="0" t="0" r="r" b="b"/>
              <a:pathLst>
                <a:path w="28" h="19">
                  <a:moveTo>
                    <a:pt x="0" y="3"/>
                  </a:moveTo>
                  <a:lnTo>
                    <a:pt x="0" y="3"/>
                  </a:lnTo>
                  <a:lnTo>
                    <a:pt x="5" y="10"/>
                  </a:lnTo>
                  <a:lnTo>
                    <a:pt x="12" y="15"/>
                  </a:lnTo>
                  <a:lnTo>
                    <a:pt x="20" y="19"/>
                  </a:lnTo>
                  <a:lnTo>
                    <a:pt x="28" y="19"/>
                  </a:lnTo>
                  <a:lnTo>
                    <a:pt x="26" y="10"/>
                  </a:lnTo>
                  <a:lnTo>
                    <a:pt x="20" y="10"/>
                  </a:lnTo>
                  <a:lnTo>
                    <a:pt x="16" y="9"/>
                  </a:lnTo>
                  <a:lnTo>
                    <a:pt x="12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2" name="Freeform 508"/>
            <p:cNvSpPr>
              <a:spLocks/>
            </p:cNvSpPr>
            <p:nvPr/>
          </p:nvSpPr>
          <p:spPr bwMode="auto">
            <a:xfrm>
              <a:off x="1045" y="2363"/>
              <a:ext cx="8" cy="12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6" y="0"/>
                </a:cxn>
                <a:cxn ang="0">
                  <a:pos x="8" y="3"/>
                </a:cxn>
                <a:cxn ang="0">
                  <a:pos x="2" y="9"/>
                </a:cxn>
                <a:cxn ang="0">
                  <a:pos x="0" y="17"/>
                </a:cxn>
                <a:cxn ang="0">
                  <a:pos x="1" y="24"/>
                </a:cxn>
                <a:cxn ang="0">
                  <a:pos x="10" y="21"/>
                </a:cxn>
                <a:cxn ang="0">
                  <a:pos x="9" y="17"/>
                </a:cxn>
                <a:cxn ang="0">
                  <a:pos x="9" y="13"/>
                </a:cxn>
                <a:cxn ang="0">
                  <a:pos x="13" y="10"/>
                </a:cxn>
                <a:cxn ang="0">
                  <a:pos x="16" y="9"/>
                </a:cxn>
                <a:cxn ang="0">
                  <a:pos x="15" y="0"/>
                </a:cxn>
                <a:cxn ang="0">
                  <a:pos x="17" y="9"/>
                </a:cxn>
              </a:cxnLst>
              <a:rect l="0" t="0" r="r" b="b"/>
              <a:pathLst>
                <a:path w="17" h="24">
                  <a:moveTo>
                    <a:pt x="17" y="9"/>
                  </a:moveTo>
                  <a:lnTo>
                    <a:pt x="16" y="0"/>
                  </a:lnTo>
                  <a:lnTo>
                    <a:pt x="8" y="3"/>
                  </a:lnTo>
                  <a:lnTo>
                    <a:pt x="2" y="9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10" y="21"/>
                  </a:lnTo>
                  <a:lnTo>
                    <a:pt x="9" y="17"/>
                  </a:lnTo>
                  <a:lnTo>
                    <a:pt x="9" y="13"/>
                  </a:lnTo>
                  <a:lnTo>
                    <a:pt x="13" y="10"/>
                  </a:lnTo>
                  <a:lnTo>
                    <a:pt x="16" y="9"/>
                  </a:lnTo>
                  <a:lnTo>
                    <a:pt x="15" y="0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3" name="Freeform 509"/>
            <p:cNvSpPr>
              <a:spLocks/>
            </p:cNvSpPr>
            <p:nvPr/>
          </p:nvSpPr>
          <p:spPr bwMode="auto">
            <a:xfrm>
              <a:off x="1033" y="2363"/>
              <a:ext cx="20" cy="8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6" y="16"/>
                </a:cxn>
                <a:cxn ang="0">
                  <a:pos x="12" y="15"/>
                </a:cxn>
                <a:cxn ang="0">
                  <a:pos x="21" y="12"/>
                </a:cxn>
                <a:cxn ang="0">
                  <a:pos x="32" y="10"/>
                </a:cxn>
                <a:cxn ang="0">
                  <a:pos x="40" y="9"/>
                </a:cxn>
                <a:cxn ang="0">
                  <a:pos x="38" y="0"/>
                </a:cxn>
                <a:cxn ang="0">
                  <a:pos x="32" y="1"/>
                </a:cxn>
                <a:cxn ang="0">
                  <a:pos x="21" y="3"/>
                </a:cxn>
                <a:cxn ang="0">
                  <a:pos x="9" y="5"/>
                </a:cxn>
                <a:cxn ang="0">
                  <a:pos x="6" y="7"/>
                </a:cxn>
                <a:cxn ang="0">
                  <a:pos x="1" y="12"/>
                </a:cxn>
                <a:cxn ang="0">
                  <a:pos x="6" y="7"/>
                </a:cxn>
                <a:cxn ang="0">
                  <a:pos x="0" y="8"/>
                </a:cxn>
                <a:cxn ang="0">
                  <a:pos x="1" y="12"/>
                </a:cxn>
                <a:cxn ang="0">
                  <a:pos x="10" y="10"/>
                </a:cxn>
              </a:cxnLst>
              <a:rect l="0" t="0" r="r" b="b"/>
              <a:pathLst>
                <a:path w="40" h="16">
                  <a:moveTo>
                    <a:pt x="10" y="10"/>
                  </a:moveTo>
                  <a:lnTo>
                    <a:pt x="6" y="16"/>
                  </a:lnTo>
                  <a:lnTo>
                    <a:pt x="12" y="15"/>
                  </a:lnTo>
                  <a:lnTo>
                    <a:pt x="21" y="12"/>
                  </a:lnTo>
                  <a:lnTo>
                    <a:pt x="32" y="10"/>
                  </a:lnTo>
                  <a:lnTo>
                    <a:pt x="40" y="9"/>
                  </a:lnTo>
                  <a:lnTo>
                    <a:pt x="38" y="0"/>
                  </a:lnTo>
                  <a:lnTo>
                    <a:pt x="32" y="1"/>
                  </a:lnTo>
                  <a:lnTo>
                    <a:pt x="21" y="3"/>
                  </a:lnTo>
                  <a:lnTo>
                    <a:pt x="9" y="5"/>
                  </a:lnTo>
                  <a:lnTo>
                    <a:pt x="6" y="7"/>
                  </a:lnTo>
                  <a:lnTo>
                    <a:pt x="1" y="12"/>
                  </a:lnTo>
                  <a:lnTo>
                    <a:pt x="6" y="7"/>
                  </a:lnTo>
                  <a:lnTo>
                    <a:pt x="0" y="8"/>
                  </a:lnTo>
                  <a:lnTo>
                    <a:pt x="1" y="12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4" name="Freeform 510"/>
            <p:cNvSpPr>
              <a:spLocks/>
            </p:cNvSpPr>
            <p:nvPr/>
          </p:nvSpPr>
          <p:spPr bwMode="auto">
            <a:xfrm>
              <a:off x="1034" y="2368"/>
              <a:ext cx="25" cy="61"/>
            </a:xfrm>
            <a:custGeom>
              <a:avLst/>
              <a:gdLst/>
              <a:ahLst/>
              <a:cxnLst>
                <a:cxn ang="0">
                  <a:pos x="46" y="111"/>
                </a:cxn>
                <a:cxn ang="0">
                  <a:pos x="51" y="114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42" y="116"/>
                </a:cxn>
                <a:cxn ang="0">
                  <a:pos x="46" y="120"/>
                </a:cxn>
                <a:cxn ang="0">
                  <a:pos x="42" y="116"/>
                </a:cxn>
                <a:cxn ang="0">
                  <a:pos x="44" y="121"/>
                </a:cxn>
                <a:cxn ang="0">
                  <a:pos x="46" y="120"/>
                </a:cxn>
                <a:cxn ang="0">
                  <a:pos x="46" y="111"/>
                </a:cxn>
              </a:cxnLst>
              <a:rect l="0" t="0" r="r" b="b"/>
              <a:pathLst>
                <a:path w="51" h="121">
                  <a:moveTo>
                    <a:pt x="46" y="111"/>
                  </a:moveTo>
                  <a:lnTo>
                    <a:pt x="51" y="114"/>
                  </a:lnTo>
                  <a:lnTo>
                    <a:pt x="9" y="0"/>
                  </a:lnTo>
                  <a:lnTo>
                    <a:pt x="0" y="2"/>
                  </a:lnTo>
                  <a:lnTo>
                    <a:pt x="42" y="116"/>
                  </a:lnTo>
                  <a:lnTo>
                    <a:pt x="46" y="120"/>
                  </a:lnTo>
                  <a:lnTo>
                    <a:pt x="42" y="116"/>
                  </a:lnTo>
                  <a:lnTo>
                    <a:pt x="44" y="121"/>
                  </a:lnTo>
                  <a:lnTo>
                    <a:pt x="46" y="120"/>
                  </a:lnTo>
                  <a:lnTo>
                    <a:pt x="46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5" name="Freeform 511"/>
            <p:cNvSpPr>
              <a:spLocks/>
            </p:cNvSpPr>
            <p:nvPr/>
          </p:nvSpPr>
          <p:spPr bwMode="auto">
            <a:xfrm>
              <a:off x="1057" y="2356"/>
              <a:ext cx="344" cy="72"/>
            </a:xfrm>
            <a:custGeom>
              <a:avLst/>
              <a:gdLst/>
              <a:ahLst/>
              <a:cxnLst>
                <a:cxn ang="0">
                  <a:pos x="677" y="6"/>
                </a:cxn>
                <a:cxn ang="0">
                  <a:pos x="682" y="0"/>
                </a:cxn>
                <a:cxn ang="0">
                  <a:pos x="0" y="135"/>
                </a:cxn>
                <a:cxn ang="0">
                  <a:pos x="0" y="144"/>
                </a:cxn>
                <a:cxn ang="0">
                  <a:pos x="682" y="9"/>
                </a:cxn>
                <a:cxn ang="0">
                  <a:pos x="686" y="3"/>
                </a:cxn>
                <a:cxn ang="0">
                  <a:pos x="682" y="9"/>
                </a:cxn>
                <a:cxn ang="0">
                  <a:pos x="689" y="8"/>
                </a:cxn>
                <a:cxn ang="0">
                  <a:pos x="686" y="3"/>
                </a:cxn>
                <a:cxn ang="0">
                  <a:pos x="677" y="6"/>
                </a:cxn>
              </a:cxnLst>
              <a:rect l="0" t="0" r="r" b="b"/>
              <a:pathLst>
                <a:path w="689" h="144">
                  <a:moveTo>
                    <a:pt x="677" y="6"/>
                  </a:moveTo>
                  <a:lnTo>
                    <a:pt x="682" y="0"/>
                  </a:lnTo>
                  <a:lnTo>
                    <a:pt x="0" y="135"/>
                  </a:lnTo>
                  <a:lnTo>
                    <a:pt x="0" y="144"/>
                  </a:lnTo>
                  <a:lnTo>
                    <a:pt x="682" y="9"/>
                  </a:lnTo>
                  <a:lnTo>
                    <a:pt x="686" y="3"/>
                  </a:lnTo>
                  <a:lnTo>
                    <a:pt x="682" y="9"/>
                  </a:lnTo>
                  <a:lnTo>
                    <a:pt x="689" y="8"/>
                  </a:lnTo>
                  <a:lnTo>
                    <a:pt x="686" y="3"/>
                  </a:lnTo>
                  <a:lnTo>
                    <a:pt x="67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6" name="Freeform 512"/>
            <p:cNvSpPr>
              <a:spLocks/>
            </p:cNvSpPr>
            <p:nvPr/>
          </p:nvSpPr>
          <p:spPr bwMode="auto">
            <a:xfrm>
              <a:off x="1241" y="1937"/>
              <a:ext cx="159" cy="422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7"/>
                </a:cxn>
                <a:cxn ang="0">
                  <a:pos x="308" y="845"/>
                </a:cxn>
                <a:cxn ang="0">
                  <a:pos x="317" y="842"/>
                </a:cxn>
                <a:cxn ang="0">
                  <a:pos x="9" y="5"/>
                </a:cxn>
                <a:cxn ang="0">
                  <a:pos x="4" y="1"/>
                </a:cxn>
                <a:cxn ang="0">
                  <a:pos x="9" y="5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4" y="11"/>
                </a:cxn>
              </a:cxnLst>
              <a:rect l="0" t="0" r="r" b="b"/>
              <a:pathLst>
                <a:path w="317" h="845">
                  <a:moveTo>
                    <a:pt x="4" y="11"/>
                  </a:moveTo>
                  <a:lnTo>
                    <a:pt x="0" y="7"/>
                  </a:lnTo>
                  <a:lnTo>
                    <a:pt x="308" y="845"/>
                  </a:lnTo>
                  <a:lnTo>
                    <a:pt x="317" y="842"/>
                  </a:lnTo>
                  <a:lnTo>
                    <a:pt x="9" y="5"/>
                  </a:lnTo>
                  <a:lnTo>
                    <a:pt x="4" y="1"/>
                  </a:lnTo>
                  <a:lnTo>
                    <a:pt x="9" y="5"/>
                  </a:lnTo>
                  <a:lnTo>
                    <a:pt x="7" y="0"/>
                  </a:lnTo>
                  <a:lnTo>
                    <a:pt x="4" y="1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" name="Freeform 513"/>
            <p:cNvSpPr>
              <a:spLocks/>
            </p:cNvSpPr>
            <p:nvPr/>
          </p:nvSpPr>
          <p:spPr bwMode="auto">
            <a:xfrm>
              <a:off x="899" y="1938"/>
              <a:ext cx="344" cy="72"/>
            </a:xfrm>
            <a:custGeom>
              <a:avLst/>
              <a:gdLst/>
              <a:ahLst/>
              <a:cxnLst>
                <a:cxn ang="0">
                  <a:pos x="11" y="139"/>
                </a:cxn>
                <a:cxn ang="0">
                  <a:pos x="7" y="144"/>
                </a:cxn>
                <a:cxn ang="0">
                  <a:pos x="688" y="10"/>
                </a:cxn>
                <a:cxn ang="0">
                  <a:pos x="688" y="0"/>
                </a:cxn>
                <a:cxn ang="0">
                  <a:pos x="7" y="135"/>
                </a:cxn>
                <a:cxn ang="0">
                  <a:pos x="2" y="141"/>
                </a:cxn>
                <a:cxn ang="0">
                  <a:pos x="7" y="135"/>
                </a:cxn>
                <a:cxn ang="0">
                  <a:pos x="0" y="136"/>
                </a:cxn>
                <a:cxn ang="0">
                  <a:pos x="2" y="141"/>
                </a:cxn>
                <a:cxn ang="0">
                  <a:pos x="11" y="139"/>
                </a:cxn>
              </a:cxnLst>
              <a:rect l="0" t="0" r="r" b="b"/>
              <a:pathLst>
                <a:path w="688" h="144">
                  <a:moveTo>
                    <a:pt x="11" y="139"/>
                  </a:moveTo>
                  <a:lnTo>
                    <a:pt x="7" y="144"/>
                  </a:lnTo>
                  <a:lnTo>
                    <a:pt x="688" y="10"/>
                  </a:lnTo>
                  <a:lnTo>
                    <a:pt x="688" y="0"/>
                  </a:lnTo>
                  <a:lnTo>
                    <a:pt x="7" y="135"/>
                  </a:lnTo>
                  <a:lnTo>
                    <a:pt x="2" y="141"/>
                  </a:lnTo>
                  <a:lnTo>
                    <a:pt x="7" y="135"/>
                  </a:lnTo>
                  <a:lnTo>
                    <a:pt x="0" y="136"/>
                  </a:lnTo>
                  <a:lnTo>
                    <a:pt x="2" y="141"/>
                  </a:lnTo>
                  <a:lnTo>
                    <a:pt x="11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" name="Freeform 514"/>
            <p:cNvSpPr>
              <a:spLocks/>
            </p:cNvSpPr>
            <p:nvPr/>
          </p:nvSpPr>
          <p:spPr bwMode="auto">
            <a:xfrm>
              <a:off x="900" y="2007"/>
              <a:ext cx="22" cy="50"/>
            </a:xfrm>
            <a:custGeom>
              <a:avLst/>
              <a:gdLst/>
              <a:ahLst/>
              <a:cxnLst>
                <a:cxn ang="0">
                  <a:pos x="39" y="91"/>
                </a:cxn>
                <a:cxn ang="0">
                  <a:pos x="45" y="94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36" y="96"/>
                </a:cxn>
                <a:cxn ang="0">
                  <a:pos x="42" y="100"/>
                </a:cxn>
                <a:cxn ang="0">
                  <a:pos x="36" y="96"/>
                </a:cxn>
                <a:cxn ang="0">
                  <a:pos x="38" y="101"/>
                </a:cxn>
                <a:cxn ang="0">
                  <a:pos x="42" y="100"/>
                </a:cxn>
                <a:cxn ang="0">
                  <a:pos x="39" y="91"/>
                </a:cxn>
              </a:cxnLst>
              <a:rect l="0" t="0" r="r" b="b"/>
              <a:pathLst>
                <a:path w="45" h="101">
                  <a:moveTo>
                    <a:pt x="39" y="91"/>
                  </a:moveTo>
                  <a:lnTo>
                    <a:pt x="45" y="94"/>
                  </a:lnTo>
                  <a:lnTo>
                    <a:pt x="9" y="0"/>
                  </a:lnTo>
                  <a:lnTo>
                    <a:pt x="0" y="2"/>
                  </a:lnTo>
                  <a:lnTo>
                    <a:pt x="36" y="96"/>
                  </a:lnTo>
                  <a:lnTo>
                    <a:pt x="42" y="100"/>
                  </a:lnTo>
                  <a:lnTo>
                    <a:pt x="36" y="96"/>
                  </a:lnTo>
                  <a:lnTo>
                    <a:pt x="38" y="101"/>
                  </a:lnTo>
                  <a:lnTo>
                    <a:pt x="42" y="100"/>
                  </a:lnTo>
                  <a:lnTo>
                    <a:pt x="39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" name="Freeform 515"/>
            <p:cNvSpPr>
              <a:spLocks/>
            </p:cNvSpPr>
            <p:nvPr/>
          </p:nvSpPr>
          <p:spPr bwMode="auto">
            <a:xfrm>
              <a:off x="920" y="2051"/>
              <a:ext cx="12" cy="6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19" y="0"/>
                </a:cxn>
                <a:cxn ang="0">
                  <a:pos x="15" y="0"/>
                </a:cxn>
                <a:cxn ang="0">
                  <a:pos x="8" y="1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3" y="13"/>
                </a:cxn>
                <a:cxn ang="0">
                  <a:pos x="5" y="13"/>
                </a:cxn>
                <a:cxn ang="0">
                  <a:pos x="11" y="11"/>
                </a:cxn>
                <a:cxn ang="0">
                  <a:pos x="15" y="9"/>
                </a:cxn>
                <a:cxn ang="0">
                  <a:pos x="19" y="9"/>
                </a:cxn>
                <a:cxn ang="0">
                  <a:pos x="23" y="5"/>
                </a:cxn>
                <a:cxn ang="0">
                  <a:pos x="19" y="9"/>
                </a:cxn>
                <a:cxn ang="0">
                  <a:pos x="24" y="9"/>
                </a:cxn>
                <a:cxn ang="0">
                  <a:pos x="23" y="5"/>
                </a:cxn>
                <a:cxn ang="0">
                  <a:pos x="14" y="5"/>
                </a:cxn>
              </a:cxnLst>
              <a:rect l="0" t="0" r="r" b="b"/>
              <a:pathLst>
                <a:path w="24" h="13">
                  <a:moveTo>
                    <a:pt x="14" y="5"/>
                  </a:moveTo>
                  <a:lnTo>
                    <a:pt x="19" y="0"/>
                  </a:lnTo>
                  <a:lnTo>
                    <a:pt x="15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0" y="4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11" y="11"/>
                  </a:lnTo>
                  <a:lnTo>
                    <a:pt x="15" y="9"/>
                  </a:lnTo>
                  <a:lnTo>
                    <a:pt x="19" y="9"/>
                  </a:lnTo>
                  <a:lnTo>
                    <a:pt x="23" y="5"/>
                  </a:lnTo>
                  <a:lnTo>
                    <a:pt x="19" y="9"/>
                  </a:lnTo>
                  <a:lnTo>
                    <a:pt x="24" y="9"/>
                  </a:lnTo>
                  <a:lnTo>
                    <a:pt x="23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" name="Freeform 516"/>
            <p:cNvSpPr>
              <a:spLocks/>
            </p:cNvSpPr>
            <p:nvPr/>
          </p:nvSpPr>
          <p:spPr bwMode="auto">
            <a:xfrm>
              <a:off x="927" y="2043"/>
              <a:ext cx="8" cy="1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5" y="0"/>
                </a:cxn>
                <a:cxn ang="0">
                  <a:pos x="8" y="3"/>
                </a:cxn>
                <a:cxn ang="0">
                  <a:pos x="3" y="8"/>
                </a:cxn>
                <a:cxn ang="0">
                  <a:pos x="0" y="15"/>
                </a:cxn>
                <a:cxn ang="0">
                  <a:pos x="0" y="21"/>
                </a:cxn>
                <a:cxn ang="0">
                  <a:pos x="9" y="21"/>
                </a:cxn>
                <a:cxn ang="0">
                  <a:pos x="9" y="15"/>
                </a:cxn>
                <a:cxn ang="0">
                  <a:pos x="10" y="13"/>
                </a:cxn>
                <a:cxn ang="0">
                  <a:pos x="13" y="10"/>
                </a:cxn>
                <a:cxn ang="0">
                  <a:pos x="15" y="9"/>
                </a:cxn>
                <a:cxn ang="0">
                  <a:pos x="16" y="9"/>
                </a:cxn>
                <a:cxn ang="0">
                  <a:pos x="14" y="0"/>
                </a:cxn>
              </a:cxnLst>
              <a:rect l="0" t="0" r="r" b="b"/>
              <a:pathLst>
                <a:path w="16" h="21">
                  <a:moveTo>
                    <a:pt x="14" y="0"/>
                  </a:moveTo>
                  <a:lnTo>
                    <a:pt x="15" y="0"/>
                  </a:lnTo>
                  <a:lnTo>
                    <a:pt x="8" y="3"/>
                  </a:lnTo>
                  <a:lnTo>
                    <a:pt x="3" y="8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9" y="21"/>
                  </a:lnTo>
                  <a:lnTo>
                    <a:pt x="9" y="15"/>
                  </a:lnTo>
                  <a:lnTo>
                    <a:pt x="10" y="13"/>
                  </a:lnTo>
                  <a:lnTo>
                    <a:pt x="13" y="10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" name="Freeform 517"/>
            <p:cNvSpPr>
              <a:spLocks/>
            </p:cNvSpPr>
            <p:nvPr/>
          </p:nvSpPr>
          <p:spPr bwMode="auto">
            <a:xfrm>
              <a:off x="933" y="2043"/>
              <a:ext cx="14" cy="8"/>
            </a:xfrm>
            <a:custGeom>
              <a:avLst/>
              <a:gdLst/>
              <a:ahLst/>
              <a:cxnLst>
                <a:cxn ang="0">
                  <a:pos x="27" y="15"/>
                </a:cxn>
                <a:cxn ang="0">
                  <a:pos x="27" y="15"/>
                </a:cxn>
                <a:cxn ang="0">
                  <a:pos x="23" y="7"/>
                </a:cxn>
                <a:cxn ang="0">
                  <a:pos x="16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2" y="9"/>
                </a:cxn>
                <a:cxn ang="0">
                  <a:pos x="8" y="9"/>
                </a:cxn>
                <a:cxn ang="0">
                  <a:pos x="11" y="12"/>
                </a:cxn>
                <a:cxn ang="0">
                  <a:pos x="16" y="14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27" y="15"/>
                </a:cxn>
              </a:cxnLst>
              <a:rect l="0" t="0" r="r" b="b"/>
              <a:pathLst>
                <a:path w="27" h="17">
                  <a:moveTo>
                    <a:pt x="27" y="15"/>
                  </a:moveTo>
                  <a:lnTo>
                    <a:pt x="27" y="15"/>
                  </a:lnTo>
                  <a:lnTo>
                    <a:pt x="23" y="7"/>
                  </a:lnTo>
                  <a:lnTo>
                    <a:pt x="16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2" y="9"/>
                  </a:lnTo>
                  <a:lnTo>
                    <a:pt x="8" y="9"/>
                  </a:lnTo>
                  <a:lnTo>
                    <a:pt x="11" y="12"/>
                  </a:lnTo>
                  <a:lnTo>
                    <a:pt x="16" y="14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" name="Freeform 518"/>
            <p:cNvSpPr>
              <a:spLocks/>
            </p:cNvSpPr>
            <p:nvPr/>
          </p:nvSpPr>
          <p:spPr bwMode="auto">
            <a:xfrm>
              <a:off x="939" y="2050"/>
              <a:ext cx="9" cy="13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3" y="25"/>
                </a:cxn>
                <a:cxn ang="0">
                  <a:pos x="10" y="22"/>
                </a:cxn>
                <a:cxn ang="0">
                  <a:pos x="15" y="16"/>
                </a:cxn>
                <a:cxn ang="0">
                  <a:pos x="18" y="8"/>
                </a:cxn>
                <a:cxn ang="0">
                  <a:pos x="16" y="0"/>
                </a:cxn>
                <a:cxn ang="0">
                  <a:pos x="7" y="2"/>
                </a:cxn>
                <a:cxn ang="0">
                  <a:pos x="8" y="8"/>
                </a:cxn>
                <a:cxn ang="0">
                  <a:pos x="8" y="12"/>
                </a:cxn>
                <a:cxn ang="0">
                  <a:pos x="5" y="15"/>
                </a:cxn>
                <a:cxn ang="0">
                  <a:pos x="0" y="16"/>
                </a:cxn>
                <a:cxn ang="0">
                  <a:pos x="2" y="16"/>
                </a:cxn>
                <a:cxn ang="0">
                  <a:pos x="2" y="25"/>
                </a:cxn>
              </a:cxnLst>
              <a:rect l="0" t="0" r="r" b="b"/>
              <a:pathLst>
                <a:path w="18" h="25">
                  <a:moveTo>
                    <a:pt x="2" y="25"/>
                  </a:moveTo>
                  <a:lnTo>
                    <a:pt x="3" y="25"/>
                  </a:lnTo>
                  <a:lnTo>
                    <a:pt x="10" y="22"/>
                  </a:lnTo>
                  <a:lnTo>
                    <a:pt x="15" y="16"/>
                  </a:lnTo>
                  <a:lnTo>
                    <a:pt x="18" y="8"/>
                  </a:lnTo>
                  <a:lnTo>
                    <a:pt x="16" y="0"/>
                  </a:lnTo>
                  <a:lnTo>
                    <a:pt x="7" y="2"/>
                  </a:lnTo>
                  <a:lnTo>
                    <a:pt x="8" y="8"/>
                  </a:lnTo>
                  <a:lnTo>
                    <a:pt x="8" y="12"/>
                  </a:lnTo>
                  <a:lnTo>
                    <a:pt x="5" y="15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" name="Freeform 519"/>
            <p:cNvSpPr>
              <a:spLocks/>
            </p:cNvSpPr>
            <p:nvPr/>
          </p:nvSpPr>
          <p:spPr bwMode="auto">
            <a:xfrm>
              <a:off x="927" y="2052"/>
              <a:ext cx="13" cy="1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2"/>
                </a:cxn>
                <a:cxn ang="0">
                  <a:pos x="5" y="9"/>
                </a:cxn>
                <a:cxn ang="0">
                  <a:pos x="12" y="15"/>
                </a:cxn>
                <a:cxn ang="0">
                  <a:pos x="20" y="19"/>
                </a:cxn>
                <a:cxn ang="0">
                  <a:pos x="27" y="20"/>
                </a:cxn>
                <a:cxn ang="0">
                  <a:pos x="27" y="11"/>
                </a:cxn>
                <a:cxn ang="0">
                  <a:pos x="22" y="10"/>
                </a:cxn>
                <a:cxn ang="0">
                  <a:pos x="16" y="8"/>
                </a:cxn>
                <a:cxn ang="0">
                  <a:pos x="12" y="4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0" y="1"/>
                </a:cxn>
              </a:cxnLst>
              <a:rect l="0" t="0" r="r" b="b"/>
              <a:pathLst>
                <a:path w="27" h="20">
                  <a:moveTo>
                    <a:pt x="0" y="1"/>
                  </a:moveTo>
                  <a:lnTo>
                    <a:pt x="0" y="2"/>
                  </a:lnTo>
                  <a:lnTo>
                    <a:pt x="5" y="9"/>
                  </a:lnTo>
                  <a:lnTo>
                    <a:pt x="12" y="15"/>
                  </a:lnTo>
                  <a:lnTo>
                    <a:pt x="20" y="19"/>
                  </a:lnTo>
                  <a:lnTo>
                    <a:pt x="27" y="20"/>
                  </a:lnTo>
                  <a:lnTo>
                    <a:pt x="27" y="11"/>
                  </a:lnTo>
                  <a:lnTo>
                    <a:pt x="22" y="10"/>
                  </a:lnTo>
                  <a:lnTo>
                    <a:pt x="16" y="8"/>
                  </a:lnTo>
                  <a:lnTo>
                    <a:pt x="12" y="4"/>
                  </a:lnTo>
                  <a:lnTo>
                    <a:pt x="9" y="0"/>
                  </a:lnTo>
                  <a:lnTo>
                    <a:pt x="9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" name="Freeform 520"/>
            <p:cNvSpPr>
              <a:spLocks/>
            </p:cNvSpPr>
            <p:nvPr/>
          </p:nvSpPr>
          <p:spPr bwMode="auto">
            <a:xfrm>
              <a:off x="918" y="2041"/>
              <a:ext cx="13" cy="16"/>
            </a:xfrm>
            <a:custGeom>
              <a:avLst/>
              <a:gdLst/>
              <a:ahLst/>
              <a:cxnLst>
                <a:cxn ang="0">
                  <a:pos x="9" y="26"/>
                </a:cxn>
                <a:cxn ang="0">
                  <a:pos x="0" y="27"/>
                </a:cxn>
                <a:cxn ang="0">
                  <a:pos x="8" y="32"/>
                </a:cxn>
                <a:cxn ang="0">
                  <a:pos x="15" y="30"/>
                </a:cxn>
                <a:cxn ang="0">
                  <a:pos x="19" y="28"/>
                </a:cxn>
                <a:cxn ang="0">
                  <a:pos x="17" y="24"/>
                </a:cxn>
                <a:cxn ang="0">
                  <a:pos x="26" y="24"/>
                </a:cxn>
                <a:cxn ang="0">
                  <a:pos x="19" y="19"/>
                </a:cxn>
                <a:cxn ang="0">
                  <a:pos x="12" y="20"/>
                </a:cxn>
                <a:cxn ang="0">
                  <a:pos x="6" y="23"/>
                </a:cxn>
                <a:cxn ang="0">
                  <a:pos x="9" y="27"/>
                </a:cxn>
                <a:cxn ang="0">
                  <a:pos x="0" y="28"/>
                </a:cxn>
                <a:cxn ang="0">
                  <a:pos x="9" y="26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9" y="26"/>
                </a:cxn>
              </a:cxnLst>
              <a:rect l="0" t="0" r="r" b="b"/>
              <a:pathLst>
                <a:path w="26" h="32">
                  <a:moveTo>
                    <a:pt x="9" y="26"/>
                  </a:moveTo>
                  <a:lnTo>
                    <a:pt x="0" y="27"/>
                  </a:lnTo>
                  <a:lnTo>
                    <a:pt x="8" y="32"/>
                  </a:lnTo>
                  <a:lnTo>
                    <a:pt x="15" y="30"/>
                  </a:lnTo>
                  <a:lnTo>
                    <a:pt x="19" y="28"/>
                  </a:lnTo>
                  <a:lnTo>
                    <a:pt x="17" y="24"/>
                  </a:lnTo>
                  <a:lnTo>
                    <a:pt x="26" y="24"/>
                  </a:lnTo>
                  <a:lnTo>
                    <a:pt x="19" y="19"/>
                  </a:lnTo>
                  <a:lnTo>
                    <a:pt x="12" y="20"/>
                  </a:lnTo>
                  <a:lnTo>
                    <a:pt x="6" y="23"/>
                  </a:lnTo>
                  <a:lnTo>
                    <a:pt x="9" y="27"/>
                  </a:lnTo>
                  <a:lnTo>
                    <a:pt x="0" y="28"/>
                  </a:lnTo>
                  <a:lnTo>
                    <a:pt x="9" y="26"/>
                  </a:lnTo>
                  <a:lnTo>
                    <a:pt x="0" y="0"/>
                  </a:lnTo>
                  <a:lnTo>
                    <a:pt x="0" y="27"/>
                  </a:lnTo>
                  <a:lnTo>
                    <a:pt x="9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" name="Freeform 521"/>
            <p:cNvSpPr>
              <a:spLocks/>
            </p:cNvSpPr>
            <p:nvPr/>
          </p:nvSpPr>
          <p:spPr bwMode="auto">
            <a:xfrm>
              <a:off x="939" y="1999"/>
              <a:ext cx="159" cy="420"/>
            </a:xfrm>
            <a:custGeom>
              <a:avLst/>
              <a:gdLst/>
              <a:ahLst/>
              <a:cxnLst>
                <a:cxn ang="0">
                  <a:pos x="314" y="840"/>
                </a:cxn>
                <a:cxn ang="0">
                  <a:pos x="318" y="839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309" y="841"/>
                </a:cxn>
                <a:cxn ang="0">
                  <a:pos x="314" y="840"/>
                </a:cxn>
              </a:cxnLst>
              <a:rect l="0" t="0" r="r" b="b"/>
              <a:pathLst>
                <a:path w="318" h="841">
                  <a:moveTo>
                    <a:pt x="314" y="840"/>
                  </a:moveTo>
                  <a:lnTo>
                    <a:pt x="318" y="839"/>
                  </a:lnTo>
                  <a:lnTo>
                    <a:pt x="10" y="0"/>
                  </a:lnTo>
                  <a:lnTo>
                    <a:pt x="0" y="3"/>
                  </a:lnTo>
                  <a:lnTo>
                    <a:pt x="309" y="841"/>
                  </a:lnTo>
                  <a:lnTo>
                    <a:pt x="314" y="84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" name="Freeform 522"/>
            <p:cNvSpPr>
              <a:spLocks/>
            </p:cNvSpPr>
            <p:nvPr/>
          </p:nvSpPr>
          <p:spPr bwMode="auto">
            <a:xfrm>
              <a:off x="1036" y="2367"/>
              <a:ext cx="10" cy="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1" y="0"/>
                </a:cxn>
                <a:cxn ang="0">
                  <a:pos x="0" y="3"/>
                </a:cxn>
              </a:cxnLst>
              <a:rect l="0" t="0" r="r" b="b"/>
              <a:pathLst>
                <a:path w="21" h="3">
                  <a:moveTo>
                    <a:pt x="0" y="3"/>
                  </a:moveTo>
                  <a:lnTo>
                    <a:pt x="2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" name="Freeform 523"/>
            <p:cNvSpPr>
              <a:spLocks/>
            </p:cNvSpPr>
            <p:nvPr/>
          </p:nvSpPr>
          <p:spPr bwMode="auto">
            <a:xfrm>
              <a:off x="1036" y="2365"/>
              <a:ext cx="10" cy="6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21" y="0"/>
                </a:cxn>
                <a:cxn ang="0">
                  <a:pos x="0" y="4"/>
                </a:cxn>
                <a:cxn ang="0">
                  <a:pos x="0" y="13"/>
                </a:cxn>
                <a:cxn ang="0">
                  <a:pos x="21" y="9"/>
                </a:cxn>
                <a:cxn ang="0">
                  <a:pos x="21" y="5"/>
                </a:cxn>
              </a:cxnLst>
              <a:rect l="0" t="0" r="r" b="b"/>
              <a:pathLst>
                <a:path w="21" h="13">
                  <a:moveTo>
                    <a:pt x="21" y="5"/>
                  </a:moveTo>
                  <a:lnTo>
                    <a:pt x="21" y="0"/>
                  </a:lnTo>
                  <a:lnTo>
                    <a:pt x="0" y="4"/>
                  </a:lnTo>
                  <a:lnTo>
                    <a:pt x="0" y="13"/>
                  </a:lnTo>
                  <a:lnTo>
                    <a:pt x="21" y="9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" name="Freeform 524"/>
            <p:cNvSpPr>
              <a:spLocks/>
            </p:cNvSpPr>
            <p:nvPr/>
          </p:nvSpPr>
          <p:spPr bwMode="auto">
            <a:xfrm>
              <a:off x="982" y="2219"/>
              <a:ext cx="8" cy="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1" y="1"/>
                </a:cxn>
                <a:cxn ang="0">
                  <a:pos x="16" y="0"/>
                </a:cxn>
                <a:cxn ang="0">
                  <a:pos x="0" y="4"/>
                </a:cxn>
              </a:cxnLst>
              <a:rect l="0" t="0" r="r" b="b"/>
              <a:pathLst>
                <a:path w="16" h="4">
                  <a:moveTo>
                    <a:pt x="0" y="4"/>
                  </a:moveTo>
                  <a:lnTo>
                    <a:pt x="2" y="4"/>
                  </a:lnTo>
                  <a:lnTo>
                    <a:pt x="6" y="2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" name="Freeform 525"/>
            <p:cNvSpPr>
              <a:spLocks/>
            </p:cNvSpPr>
            <p:nvPr/>
          </p:nvSpPr>
          <p:spPr bwMode="auto">
            <a:xfrm>
              <a:off x="981" y="2217"/>
              <a:ext cx="9" cy="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2" y="1"/>
                </a:cxn>
                <a:cxn ang="0">
                  <a:pos x="7" y="2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3" y="14"/>
                </a:cxn>
                <a:cxn ang="0">
                  <a:pos x="5" y="14"/>
                </a:cxn>
                <a:cxn ang="0">
                  <a:pos x="10" y="12"/>
                </a:cxn>
                <a:cxn ang="0">
                  <a:pos x="14" y="10"/>
                </a:cxn>
                <a:cxn ang="0">
                  <a:pos x="19" y="9"/>
                </a:cxn>
                <a:cxn ang="0">
                  <a:pos x="17" y="0"/>
                </a:cxn>
              </a:cxnLst>
              <a:rect l="0" t="0" r="r" b="b"/>
              <a:pathLst>
                <a:path w="19" h="14">
                  <a:moveTo>
                    <a:pt x="17" y="0"/>
                  </a:moveTo>
                  <a:lnTo>
                    <a:pt x="12" y="1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10" y="12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" name="Freeform 526"/>
            <p:cNvSpPr>
              <a:spLocks/>
            </p:cNvSpPr>
            <p:nvPr/>
          </p:nvSpPr>
          <p:spPr bwMode="auto">
            <a:xfrm>
              <a:off x="920" y="2053"/>
              <a:ext cx="6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5" y="1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0" y="2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2" y="2"/>
                  </a:lnTo>
                  <a:lnTo>
                    <a:pt x="5" y="1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" name="Freeform 527"/>
            <p:cNvSpPr>
              <a:spLocks/>
            </p:cNvSpPr>
            <p:nvPr/>
          </p:nvSpPr>
          <p:spPr bwMode="auto">
            <a:xfrm>
              <a:off x="920" y="2051"/>
              <a:ext cx="7" cy="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"/>
                </a:cxn>
                <a:cxn ang="0">
                  <a:pos x="5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12"/>
                </a:cxn>
                <a:cxn ang="0">
                  <a:pos x="3" y="12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4" y="10"/>
                </a:cxn>
                <a:cxn ang="0">
                  <a:pos x="10" y="0"/>
                </a:cxn>
              </a:cxnLst>
              <a:rect l="0" t="0" r="r" b="b"/>
              <a:pathLst>
                <a:path w="14" h="12">
                  <a:moveTo>
                    <a:pt x="10" y="0"/>
                  </a:moveTo>
                  <a:lnTo>
                    <a:pt x="10" y="1"/>
                  </a:lnTo>
                  <a:lnTo>
                    <a:pt x="5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2"/>
                  </a:lnTo>
                  <a:lnTo>
                    <a:pt x="3" y="12"/>
                  </a:lnTo>
                  <a:lnTo>
                    <a:pt x="5" y="11"/>
                  </a:lnTo>
                  <a:lnTo>
                    <a:pt x="10" y="11"/>
                  </a:lnTo>
                  <a:lnTo>
                    <a:pt x="14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" name="Freeform 528"/>
            <p:cNvSpPr>
              <a:spLocks/>
            </p:cNvSpPr>
            <p:nvPr/>
          </p:nvSpPr>
          <p:spPr bwMode="auto">
            <a:xfrm>
              <a:off x="928" y="2006"/>
              <a:ext cx="340" cy="7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0" y="143"/>
                </a:cxn>
                <a:cxn ang="0">
                  <a:pos x="682" y="10"/>
                </a:cxn>
                <a:cxn ang="0">
                  <a:pos x="682" y="0"/>
                </a:cxn>
                <a:cxn ang="0">
                  <a:pos x="0" y="134"/>
                </a:cxn>
                <a:cxn ang="0">
                  <a:pos x="0" y="139"/>
                </a:cxn>
              </a:cxnLst>
              <a:rect l="0" t="0" r="r" b="b"/>
              <a:pathLst>
                <a:path w="682" h="143">
                  <a:moveTo>
                    <a:pt x="0" y="139"/>
                  </a:moveTo>
                  <a:lnTo>
                    <a:pt x="0" y="143"/>
                  </a:lnTo>
                  <a:lnTo>
                    <a:pt x="682" y="10"/>
                  </a:lnTo>
                  <a:lnTo>
                    <a:pt x="682" y="0"/>
                  </a:lnTo>
                  <a:lnTo>
                    <a:pt x="0" y="134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" name="Freeform 529"/>
            <p:cNvSpPr>
              <a:spLocks/>
            </p:cNvSpPr>
            <p:nvPr/>
          </p:nvSpPr>
          <p:spPr bwMode="auto">
            <a:xfrm>
              <a:off x="935" y="2027"/>
              <a:ext cx="341" cy="7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0" y="144"/>
                </a:cxn>
                <a:cxn ang="0">
                  <a:pos x="682" y="9"/>
                </a:cxn>
                <a:cxn ang="0">
                  <a:pos x="682" y="0"/>
                </a:cxn>
                <a:cxn ang="0">
                  <a:pos x="0" y="135"/>
                </a:cxn>
                <a:cxn ang="0">
                  <a:pos x="0" y="139"/>
                </a:cxn>
              </a:cxnLst>
              <a:rect l="0" t="0" r="r" b="b"/>
              <a:pathLst>
                <a:path w="682" h="144">
                  <a:moveTo>
                    <a:pt x="0" y="139"/>
                  </a:moveTo>
                  <a:lnTo>
                    <a:pt x="0" y="144"/>
                  </a:lnTo>
                  <a:lnTo>
                    <a:pt x="682" y="9"/>
                  </a:lnTo>
                  <a:lnTo>
                    <a:pt x="682" y="0"/>
                  </a:lnTo>
                  <a:lnTo>
                    <a:pt x="0" y="135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" name="Freeform 530"/>
            <p:cNvSpPr>
              <a:spLocks/>
            </p:cNvSpPr>
            <p:nvPr/>
          </p:nvSpPr>
          <p:spPr bwMode="auto">
            <a:xfrm>
              <a:off x="943" y="2048"/>
              <a:ext cx="341" cy="72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0" y="142"/>
                </a:cxn>
                <a:cxn ang="0">
                  <a:pos x="682" y="9"/>
                </a:cxn>
                <a:cxn ang="0">
                  <a:pos x="682" y="0"/>
                </a:cxn>
                <a:cxn ang="0">
                  <a:pos x="0" y="133"/>
                </a:cxn>
                <a:cxn ang="0">
                  <a:pos x="0" y="138"/>
                </a:cxn>
              </a:cxnLst>
              <a:rect l="0" t="0" r="r" b="b"/>
              <a:pathLst>
                <a:path w="682" h="142">
                  <a:moveTo>
                    <a:pt x="0" y="138"/>
                  </a:moveTo>
                  <a:lnTo>
                    <a:pt x="0" y="142"/>
                  </a:lnTo>
                  <a:lnTo>
                    <a:pt x="682" y="9"/>
                  </a:lnTo>
                  <a:lnTo>
                    <a:pt x="682" y="0"/>
                  </a:lnTo>
                  <a:lnTo>
                    <a:pt x="0" y="13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" name="Freeform 531"/>
            <p:cNvSpPr>
              <a:spLocks/>
            </p:cNvSpPr>
            <p:nvPr/>
          </p:nvSpPr>
          <p:spPr bwMode="auto">
            <a:xfrm>
              <a:off x="951" y="2069"/>
              <a:ext cx="340" cy="7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0" y="144"/>
                </a:cxn>
                <a:cxn ang="0">
                  <a:pos x="682" y="9"/>
                </a:cxn>
                <a:cxn ang="0">
                  <a:pos x="682" y="0"/>
                </a:cxn>
                <a:cxn ang="0">
                  <a:pos x="0" y="135"/>
                </a:cxn>
                <a:cxn ang="0">
                  <a:pos x="0" y="139"/>
                </a:cxn>
              </a:cxnLst>
              <a:rect l="0" t="0" r="r" b="b"/>
              <a:pathLst>
                <a:path w="682" h="144">
                  <a:moveTo>
                    <a:pt x="0" y="139"/>
                  </a:moveTo>
                  <a:lnTo>
                    <a:pt x="0" y="144"/>
                  </a:lnTo>
                  <a:lnTo>
                    <a:pt x="682" y="9"/>
                  </a:lnTo>
                  <a:lnTo>
                    <a:pt x="682" y="0"/>
                  </a:lnTo>
                  <a:lnTo>
                    <a:pt x="0" y="135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" name="Freeform 532"/>
            <p:cNvSpPr>
              <a:spLocks/>
            </p:cNvSpPr>
            <p:nvPr/>
          </p:nvSpPr>
          <p:spPr bwMode="auto">
            <a:xfrm>
              <a:off x="959" y="2090"/>
              <a:ext cx="340" cy="72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0" y="144"/>
                </a:cxn>
                <a:cxn ang="0">
                  <a:pos x="680" y="10"/>
                </a:cxn>
                <a:cxn ang="0">
                  <a:pos x="680" y="0"/>
                </a:cxn>
                <a:cxn ang="0">
                  <a:pos x="0" y="135"/>
                </a:cxn>
                <a:cxn ang="0">
                  <a:pos x="0" y="140"/>
                </a:cxn>
              </a:cxnLst>
              <a:rect l="0" t="0" r="r" b="b"/>
              <a:pathLst>
                <a:path w="680" h="144">
                  <a:moveTo>
                    <a:pt x="0" y="140"/>
                  </a:moveTo>
                  <a:lnTo>
                    <a:pt x="0" y="144"/>
                  </a:lnTo>
                  <a:lnTo>
                    <a:pt x="680" y="10"/>
                  </a:lnTo>
                  <a:lnTo>
                    <a:pt x="680" y="0"/>
                  </a:lnTo>
                  <a:lnTo>
                    <a:pt x="0" y="135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" name="Freeform 533"/>
            <p:cNvSpPr>
              <a:spLocks/>
            </p:cNvSpPr>
            <p:nvPr/>
          </p:nvSpPr>
          <p:spPr bwMode="auto">
            <a:xfrm>
              <a:off x="966" y="2111"/>
              <a:ext cx="341" cy="71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0" y="142"/>
                </a:cxn>
                <a:cxn ang="0">
                  <a:pos x="682" y="9"/>
                </a:cxn>
                <a:cxn ang="0">
                  <a:pos x="682" y="0"/>
                </a:cxn>
                <a:cxn ang="0">
                  <a:pos x="0" y="133"/>
                </a:cxn>
                <a:cxn ang="0">
                  <a:pos x="0" y="137"/>
                </a:cxn>
              </a:cxnLst>
              <a:rect l="0" t="0" r="r" b="b"/>
              <a:pathLst>
                <a:path w="682" h="142">
                  <a:moveTo>
                    <a:pt x="0" y="137"/>
                  </a:moveTo>
                  <a:lnTo>
                    <a:pt x="0" y="142"/>
                  </a:lnTo>
                  <a:lnTo>
                    <a:pt x="682" y="9"/>
                  </a:lnTo>
                  <a:lnTo>
                    <a:pt x="682" y="0"/>
                  </a:lnTo>
                  <a:lnTo>
                    <a:pt x="0" y="133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" name="Freeform 534"/>
            <p:cNvSpPr>
              <a:spLocks/>
            </p:cNvSpPr>
            <p:nvPr/>
          </p:nvSpPr>
          <p:spPr bwMode="auto">
            <a:xfrm>
              <a:off x="974" y="2132"/>
              <a:ext cx="340" cy="71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0" y="142"/>
                </a:cxn>
                <a:cxn ang="0">
                  <a:pos x="682" y="9"/>
                </a:cxn>
                <a:cxn ang="0">
                  <a:pos x="682" y="0"/>
                </a:cxn>
                <a:cxn ang="0">
                  <a:pos x="0" y="133"/>
                </a:cxn>
                <a:cxn ang="0">
                  <a:pos x="0" y="138"/>
                </a:cxn>
              </a:cxnLst>
              <a:rect l="0" t="0" r="r" b="b"/>
              <a:pathLst>
                <a:path w="682" h="142">
                  <a:moveTo>
                    <a:pt x="0" y="138"/>
                  </a:moveTo>
                  <a:lnTo>
                    <a:pt x="0" y="142"/>
                  </a:lnTo>
                  <a:lnTo>
                    <a:pt x="682" y="9"/>
                  </a:lnTo>
                  <a:lnTo>
                    <a:pt x="682" y="0"/>
                  </a:lnTo>
                  <a:lnTo>
                    <a:pt x="0" y="13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" name="Freeform 535"/>
            <p:cNvSpPr>
              <a:spLocks/>
            </p:cNvSpPr>
            <p:nvPr/>
          </p:nvSpPr>
          <p:spPr bwMode="auto">
            <a:xfrm>
              <a:off x="1008" y="2153"/>
              <a:ext cx="315" cy="66"/>
            </a:xfrm>
            <a:custGeom>
              <a:avLst/>
              <a:gdLst/>
              <a:ahLst/>
              <a:cxnLst>
                <a:cxn ang="0">
                  <a:pos x="0" y="127"/>
                </a:cxn>
                <a:cxn ang="0">
                  <a:pos x="0" y="131"/>
                </a:cxn>
                <a:cxn ang="0">
                  <a:pos x="630" y="9"/>
                </a:cxn>
                <a:cxn ang="0">
                  <a:pos x="630" y="0"/>
                </a:cxn>
                <a:cxn ang="0">
                  <a:pos x="0" y="122"/>
                </a:cxn>
                <a:cxn ang="0">
                  <a:pos x="0" y="127"/>
                </a:cxn>
              </a:cxnLst>
              <a:rect l="0" t="0" r="r" b="b"/>
              <a:pathLst>
                <a:path w="630" h="131">
                  <a:moveTo>
                    <a:pt x="0" y="127"/>
                  </a:moveTo>
                  <a:lnTo>
                    <a:pt x="0" y="131"/>
                  </a:lnTo>
                  <a:lnTo>
                    <a:pt x="630" y="9"/>
                  </a:lnTo>
                  <a:lnTo>
                    <a:pt x="630" y="0"/>
                  </a:lnTo>
                  <a:lnTo>
                    <a:pt x="0" y="122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" name="Freeform 536"/>
            <p:cNvSpPr>
              <a:spLocks/>
            </p:cNvSpPr>
            <p:nvPr/>
          </p:nvSpPr>
          <p:spPr bwMode="auto">
            <a:xfrm>
              <a:off x="989" y="2174"/>
              <a:ext cx="341" cy="71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0" y="142"/>
                </a:cxn>
                <a:cxn ang="0">
                  <a:pos x="681" y="9"/>
                </a:cxn>
                <a:cxn ang="0">
                  <a:pos x="681" y="0"/>
                </a:cxn>
                <a:cxn ang="0">
                  <a:pos x="0" y="133"/>
                </a:cxn>
                <a:cxn ang="0">
                  <a:pos x="0" y="138"/>
                </a:cxn>
              </a:cxnLst>
              <a:rect l="0" t="0" r="r" b="b"/>
              <a:pathLst>
                <a:path w="681" h="142">
                  <a:moveTo>
                    <a:pt x="0" y="138"/>
                  </a:moveTo>
                  <a:lnTo>
                    <a:pt x="0" y="142"/>
                  </a:lnTo>
                  <a:lnTo>
                    <a:pt x="681" y="9"/>
                  </a:lnTo>
                  <a:lnTo>
                    <a:pt x="681" y="0"/>
                  </a:lnTo>
                  <a:lnTo>
                    <a:pt x="0" y="13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1" name="Freeform 537"/>
            <p:cNvSpPr>
              <a:spLocks/>
            </p:cNvSpPr>
            <p:nvPr/>
          </p:nvSpPr>
          <p:spPr bwMode="auto">
            <a:xfrm>
              <a:off x="997" y="2195"/>
              <a:ext cx="341" cy="71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0" y="143"/>
                </a:cxn>
                <a:cxn ang="0">
                  <a:pos x="682" y="9"/>
                </a:cxn>
                <a:cxn ang="0">
                  <a:pos x="682" y="0"/>
                </a:cxn>
                <a:cxn ang="0">
                  <a:pos x="0" y="134"/>
                </a:cxn>
                <a:cxn ang="0">
                  <a:pos x="0" y="138"/>
                </a:cxn>
              </a:cxnLst>
              <a:rect l="0" t="0" r="r" b="b"/>
              <a:pathLst>
                <a:path w="682" h="143">
                  <a:moveTo>
                    <a:pt x="0" y="138"/>
                  </a:moveTo>
                  <a:lnTo>
                    <a:pt x="0" y="143"/>
                  </a:lnTo>
                  <a:lnTo>
                    <a:pt x="682" y="9"/>
                  </a:lnTo>
                  <a:lnTo>
                    <a:pt x="682" y="0"/>
                  </a:lnTo>
                  <a:lnTo>
                    <a:pt x="0" y="134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2" name="Freeform 538"/>
            <p:cNvSpPr>
              <a:spLocks/>
            </p:cNvSpPr>
            <p:nvPr/>
          </p:nvSpPr>
          <p:spPr bwMode="auto">
            <a:xfrm>
              <a:off x="1005" y="2215"/>
              <a:ext cx="341" cy="7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0" y="144"/>
                </a:cxn>
                <a:cxn ang="0">
                  <a:pos x="681" y="9"/>
                </a:cxn>
                <a:cxn ang="0">
                  <a:pos x="681" y="0"/>
                </a:cxn>
                <a:cxn ang="0">
                  <a:pos x="0" y="134"/>
                </a:cxn>
                <a:cxn ang="0">
                  <a:pos x="0" y="139"/>
                </a:cxn>
              </a:cxnLst>
              <a:rect l="0" t="0" r="r" b="b"/>
              <a:pathLst>
                <a:path w="681" h="144">
                  <a:moveTo>
                    <a:pt x="0" y="139"/>
                  </a:moveTo>
                  <a:lnTo>
                    <a:pt x="0" y="144"/>
                  </a:lnTo>
                  <a:lnTo>
                    <a:pt x="681" y="9"/>
                  </a:lnTo>
                  <a:lnTo>
                    <a:pt x="681" y="0"/>
                  </a:lnTo>
                  <a:lnTo>
                    <a:pt x="0" y="134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3" name="Freeform 539"/>
            <p:cNvSpPr>
              <a:spLocks/>
            </p:cNvSpPr>
            <p:nvPr/>
          </p:nvSpPr>
          <p:spPr bwMode="auto">
            <a:xfrm>
              <a:off x="1012" y="2236"/>
              <a:ext cx="341" cy="7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0" y="144"/>
                </a:cxn>
                <a:cxn ang="0">
                  <a:pos x="681" y="9"/>
                </a:cxn>
                <a:cxn ang="0">
                  <a:pos x="681" y="0"/>
                </a:cxn>
                <a:cxn ang="0">
                  <a:pos x="0" y="135"/>
                </a:cxn>
                <a:cxn ang="0">
                  <a:pos x="0" y="139"/>
                </a:cxn>
              </a:cxnLst>
              <a:rect l="0" t="0" r="r" b="b"/>
              <a:pathLst>
                <a:path w="681" h="144">
                  <a:moveTo>
                    <a:pt x="0" y="139"/>
                  </a:moveTo>
                  <a:lnTo>
                    <a:pt x="0" y="144"/>
                  </a:lnTo>
                  <a:lnTo>
                    <a:pt x="681" y="9"/>
                  </a:lnTo>
                  <a:lnTo>
                    <a:pt x="681" y="0"/>
                  </a:lnTo>
                  <a:lnTo>
                    <a:pt x="0" y="135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4" name="Freeform 540"/>
            <p:cNvSpPr>
              <a:spLocks/>
            </p:cNvSpPr>
            <p:nvPr/>
          </p:nvSpPr>
          <p:spPr bwMode="auto">
            <a:xfrm>
              <a:off x="1020" y="2257"/>
              <a:ext cx="341" cy="7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0" y="144"/>
                </a:cxn>
                <a:cxn ang="0">
                  <a:pos x="681" y="9"/>
                </a:cxn>
                <a:cxn ang="0">
                  <a:pos x="681" y="0"/>
                </a:cxn>
                <a:cxn ang="0">
                  <a:pos x="0" y="134"/>
                </a:cxn>
                <a:cxn ang="0">
                  <a:pos x="0" y="139"/>
                </a:cxn>
              </a:cxnLst>
              <a:rect l="0" t="0" r="r" b="b"/>
              <a:pathLst>
                <a:path w="681" h="144">
                  <a:moveTo>
                    <a:pt x="0" y="139"/>
                  </a:moveTo>
                  <a:lnTo>
                    <a:pt x="0" y="144"/>
                  </a:lnTo>
                  <a:lnTo>
                    <a:pt x="681" y="9"/>
                  </a:lnTo>
                  <a:lnTo>
                    <a:pt x="681" y="0"/>
                  </a:lnTo>
                  <a:lnTo>
                    <a:pt x="0" y="134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5" name="Freeform 541"/>
            <p:cNvSpPr>
              <a:spLocks/>
            </p:cNvSpPr>
            <p:nvPr/>
          </p:nvSpPr>
          <p:spPr bwMode="auto">
            <a:xfrm>
              <a:off x="1028" y="2278"/>
              <a:ext cx="341" cy="7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0" y="144"/>
                </a:cxn>
                <a:cxn ang="0">
                  <a:pos x="681" y="9"/>
                </a:cxn>
                <a:cxn ang="0">
                  <a:pos x="681" y="0"/>
                </a:cxn>
                <a:cxn ang="0">
                  <a:pos x="0" y="135"/>
                </a:cxn>
                <a:cxn ang="0">
                  <a:pos x="0" y="139"/>
                </a:cxn>
              </a:cxnLst>
              <a:rect l="0" t="0" r="r" b="b"/>
              <a:pathLst>
                <a:path w="681" h="144">
                  <a:moveTo>
                    <a:pt x="0" y="139"/>
                  </a:moveTo>
                  <a:lnTo>
                    <a:pt x="0" y="144"/>
                  </a:lnTo>
                  <a:lnTo>
                    <a:pt x="681" y="9"/>
                  </a:lnTo>
                  <a:lnTo>
                    <a:pt x="681" y="0"/>
                  </a:lnTo>
                  <a:lnTo>
                    <a:pt x="0" y="135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" name="Freeform 542"/>
            <p:cNvSpPr>
              <a:spLocks/>
            </p:cNvSpPr>
            <p:nvPr/>
          </p:nvSpPr>
          <p:spPr bwMode="auto">
            <a:xfrm>
              <a:off x="1059" y="2299"/>
              <a:ext cx="317" cy="67"/>
            </a:xfrm>
            <a:custGeom>
              <a:avLst/>
              <a:gdLst/>
              <a:ahLst/>
              <a:cxnLst>
                <a:cxn ang="0">
                  <a:pos x="633" y="4"/>
                </a:cxn>
                <a:cxn ang="0">
                  <a:pos x="633" y="0"/>
                </a:cxn>
                <a:cxn ang="0">
                  <a:pos x="0" y="124"/>
                </a:cxn>
                <a:cxn ang="0">
                  <a:pos x="0" y="133"/>
                </a:cxn>
                <a:cxn ang="0">
                  <a:pos x="633" y="9"/>
                </a:cxn>
                <a:cxn ang="0">
                  <a:pos x="633" y="4"/>
                </a:cxn>
              </a:cxnLst>
              <a:rect l="0" t="0" r="r" b="b"/>
              <a:pathLst>
                <a:path w="633" h="133">
                  <a:moveTo>
                    <a:pt x="633" y="4"/>
                  </a:moveTo>
                  <a:lnTo>
                    <a:pt x="633" y="0"/>
                  </a:lnTo>
                  <a:lnTo>
                    <a:pt x="0" y="124"/>
                  </a:lnTo>
                  <a:lnTo>
                    <a:pt x="0" y="133"/>
                  </a:lnTo>
                  <a:lnTo>
                    <a:pt x="633" y="9"/>
                  </a:lnTo>
                  <a:lnTo>
                    <a:pt x="633" y="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" name="Freeform 543"/>
            <p:cNvSpPr>
              <a:spLocks/>
            </p:cNvSpPr>
            <p:nvPr/>
          </p:nvSpPr>
          <p:spPr bwMode="auto">
            <a:xfrm>
              <a:off x="1043" y="2320"/>
              <a:ext cx="341" cy="72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0" y="144"/>
                </a:cxn>
                <a:cxn ang="0">
                  <a:pos x="681" y="9"/>
                </a:cxn>
                <a:cxn ang="0">
                  <a:pos x="681" y="0"/>
                </a:cxn>
                <a:cxn ang="0">
                  <a:pos x="0" y="135"/>
                </a:cxn>
                <a:cxn ang="0">
                  <a:pos x="0" y="140"/>
                </a:cxn>
              </a:cxnLst>
              <a:rect l="0" t="0" r="r" b="b"/>
              <a:pathLst>
                <a:path w="681" h="144">
                  <a:moveTo>
                    <a:pt x="0" y="140"/>
                  </a:moveTo>
                  <a:lnTo>
                    <a:pt x="0" y="144"/>
                  </a:lnTo>
                  <a:lnTo>
                    <a:pt x="681" y="9"/>
                  </a:lnTo>
                  <a:lnTo>
                    <a:pt x="681" y="0"/>
                  </a:lnTo>
                  <a:lnTo>
                    <a:pt x="0" y="135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" name="Freeform 544"/>
            <p:cNvSpPr>
              <a:spLocks/>
            </p:cNvSpPr>
            <p:nvPr/>
          </p:nvSpPr>
          <p:spPr bwMode="auto">
            <a:xfrm>
              <a:off x="1051" y="2341"/>
              <a:ext cx="341" cy="72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0" y="143"/>
                </a:cxn>
                <a:cxn ang="0">
                  <a:pos x="681" y="9"/>
                </a:cxn>
                <a:cxn ang="0">
                  <a:pos x="681" y="0"/>
                </a:cxn>
                <a:cxn ang="0">
                  <a:pos x="0" y="133"/>
                </a:cxn>
                <a:cxn ang="0">
                  <a:pos x="0" y="138"/>
                </a:cxn>
              </a:cxnLst>
              <a:rect l="0" t="0" r="r" b="b"/>
              <a:pathLst>
                <a:path w="681" h="143">
                  <a:moveTo>
                    <a:pt x="0" y="138"/>
                  </a:moveTo>
                  <a:lnTo>
                    <a:pt x="0" y="143"/>
                  </a:lnTo>
                  <a:lnTo>
                    <a:pt x="681" y="9"/>
                  </a:lnTo>
                  <a:lnTo>
                    <a:pt x="681" y="0"/>
                  </a:lnTo>
                  <a:lnTo>
                    <a:pt x="0" y="13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" name="Freeform 545"/>
            <p:cNvSpPr>
              <a:spLocks/>
            </p:cNvSpPr>
            <p:nvPr/>
          </p:nvSpPr>
          <p:spPr bwMode="auto">
            <a:xfrm>
              <a:off x="948" y="1985"/>
              <a:ext cx="312" cy="6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32"/>
                </a:cxn>
                <a:cxn ang="0">
                  <a:pos x="625" y="9"/>
                </a:cxn>
                <a:cxn ang="0">
                  <a:pos x="625" y="0"/>
                </a:cxn>
                <a:cxn ang="0">
                  <a:pos x="0" y="123"/>
                </a:cxn>
                <a:cxn ang="0">
                  <a:pos x="0" y="128"/>
                </a:cxn>
              </a:cxnLst>
              <a:rect l="0" t="0" r="r" b="b"/>
              <a:pathLst>
                <a:path w="625" h="132">
                  <a:moveTo>
                    <a:pt x="0" y="128"/>
                  </a:moveTo>
                  <a:lnTo>
                    <a:pt x="0" y="132"/>
                  </a:lnTo>
                  <a:lnTo>
                    <a:pt x="625" y="9"/>
                  </a:lnTo>
                  <a:lnTo>
                    <a:pt x="625" y="0"/>
                  </a:lnTo>
                  <a:lnTo>
                    <a:pt x="0" y="123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868" name="Picture 724" descr="C:\Program Files\Microsoft Office\Clipart\Powerpnt\pencil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2888" y="838200"/>
            <a:ext cx="1038225" cy="1054100"/>
          </a:xfrm>
          <a:prstGeom prst="rect">
            <a:avLst/>
          </a:prstGeom>
          <a:noFill/>
        </p:spPr>
      </p:pic>
      <p:sp>
        <p:nvSpPr>
          <p:cNvPr id="6869" name="Text Box 725"/>
          <p:cNvSpPr txBox="1">
            <a:spLocks noChangeArrowheads="1"/>
          </p:cNvSpPr>
          <p:nvPr/>
        </p:nvSpPr>
        <p:spPr bwMode="auto">
          <a:xfrm>
            <a:off x="984250" y="2300288"/>
            <a:ext cx="15478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papel</a:t>
            </a:r>
          </a:p>
        </p:txBody>
      </p:sp>
      <p:sp>
        <p:nvSpPr>
          <p:cNvPr id="6870" name="Text Box 726"/>
          <p:cNvSpPr txBox="1">
            <a:spLocks noChangeArrowheads="1"/>
          </p:cNvSpPr>
          <p:nvPr/>
        </p:nvSpPr>
        <p:spPr bwMode="auto">
          <a:xfrm>
            <a:off x="3873500" y="2286000"/>
            <a:ext cx="14081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lápiz</a:t>
            </a:r>
          </a:p>
        </p:txBody>
      </p:sp>
      <p:sp>
        <p:nvSpPr>
          <p:cNvPr id="6871" name="Text Box 727"/>
          <p:cNvSpPr txBox="1">
            <a:spLocks noChangeArrowheads="1"/>
          </p:cNvSpPr>
          <p:nvPr/>
        </p:nvSpPr>
        <p:spPr bwMode="auto">
          <a:xfrm>
            <a:off x="6629400" y="2300288"/>
            <a:ext cx="20256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cesto</a:t>
            </a:r>
          </a:p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 papeles</a:t>
            </a:r>
          </a:p>
        </p:txBody>
      </p:sp>
      <p:sp>
        <p:nvSpPr>
          <p:cNvPr id="6872" name="Text Box 728"/>
          <p:cNvSpPr txBox="1">
            <a:spLocks noChangeArrowheads="1"/>
          </p:cNvSpPr>
          <p:nvPr/>
        </p:nvSpPr>
        <p:spPr bwMode="auto">
          <a:xfrm>
            <a:off x="609600" y="5729288"/>
            <a:ext cx="20462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 ventana</a:t>
            </a:r>
          </a:p>
        </p:txBody>
      </p:sp>
      <p:sp>
        <p:nvSpPr>
          <p:cNvPr id="6873" name="Text Box 729"/>
          <p:cNvSpPr txBox="1">
            <a:spLocks noChangeArrowheads="1"/>
          </p:cNvSpPr>
          <p:nvPr/>
        </p:nvSpPr>
        <p:spPr bwMode="auto">
          <a:xfrm>
            <a:off x="3803650" y="5729288"/>
            <a:ext cx="15494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 regla</a:t>
            </a:r>
          </a:p>
        </p:txBody>
      </p:sp>
      <p:sp>
        <p:nvSpPr>
          <p:cNvPr id="6874" name="Text Box 730"/>
          <p:cNvSpPr txBox="1">
            <a:spLocks noChangeArrowheads="1"/>
          </p:cNvSpPr>
          <p:nvPr/>
        </p:nvSpPr>
        <p:spPr bwMode="auto">
          <a:xfrm>
            <a:off x="6811963" y="5729288"/>
            <a:ext cx="13684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reloj</a:t>
            </a: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9" grpId="0" autoUpdateAnimBg="0"/>
      <p:bldP spid="6870" grpId="0" autoUpdateAnimBg="0"/>
      <p:bldP spid="6871" grpId="0" autoUpdateAnimBg="0"/>
      <p:bldP spid="6872" grpId="0" autoUpdateAnimBg="0"/>
      <p:bldP spid="6873" grpId="0" autoUpdateAnimBg="0"/>
      <p:bldP spid="68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413-9DB4-4FD9-8955-C7CFF19FEBDD}" type="slidenum">
              <a:rPr lang="en-US"/>
              <a:pPr/>
              <a:t>5</a:t>
            </a:fld>
            <a:endParaRPr lang="en-US"/>
          </a:p>
        </p:txBody>
      </p:sp>
      <p:pic>
        <p:nvPicPr>
          <p:cNvPr id="7170" name="Picture 2" descr="C:\Program Files\Microsoft Office\Clipart\Powerpnt\write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762000"/>
            <a:ext cx="1292225" cy="1592263"/>
          </a:xfrm>
          <a:prstGeom prst="rect">
            <a:avLst/>
          </a:prstGeom>
          <a:noFill/>
        </p:spPr>
      </p:pic>
      <p:pic>
        <p:nvPicPr>
          <p:cNvPr id="7173" name="Picture 5" descr="C:\Program Files\Microsoft Office\Clipart\Powerpnt\spain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838200"/>
            <a:ext cx="1676400" cy="1365250"/>
          </a:xfrm>
          <a:prstGeom prst="rect">
            <a:avLst/>
          </a:prstGeom>
          <a:noFill/>
        </p:spPr>
      </p:pic>
      <p:pic>
        <p:nvPicPr>
          <p:cNvPr id="7174" name="Picture 6" descr="C:\Program Files\Microsoft Office\Clipart\Office\Ofchair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7600" y="3810000"/>
            <a:ext cx="1016000" cy="1741488"/>
          </a:xfrm>
          <a:prstGeom prst="rect">
            <a:avLst/>
          </a:prstGeom>
          <a:noFill/>
        </p:spPr>
      </p:pic>
      <p:pic>
        <p:nvPicPr>
          <p:cNvPr id="7175" name="Picture 7" descr="c:\Office2000\Clipart\Pub60Cor\hh00623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4425" y="955675"/>
            <a:ext cx="1833563" cy="1025525"/>
          </a:xfrm>
          <a:prstGeom prst="rect">
            <a:avLst/>
          </a:prstGeom>
          <a:noFill/>
        </p:spPr>
      </p:pic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890588" y="2528888"/>
            <a:ext cx="154781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mapa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495675" y="2514600"/>
            <a:ext cx="2219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periódico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248400" y="2528888"/>
            <a:ext cx="2400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estudiante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914400" y="5729288"/>
            <a:ext cx="13906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 silla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295650" y="5729288"/>
            <a:ext cx="25796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sacapuntas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450013" y="5729288"/>
            <a:ext cx="21002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 borrador</a:t>
            </a:r>
          </a:p>
        </p:txBody>
      </p:sp>
      <p:pic>
        <p:nvPicPr>
          <p:cNvPr id="7204" name="Picture 36" descr="c:\Program Files\Microsoft Office\Clipart\standard\stddir2\bs0081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4114800"/>
            <a:ext cx="1606550" cy="1162050"/>
          </a:xfrm>
          <a:prstGeom prst="rect">
            <a:avLst/>
          </a:prstGeom>
          <a:noFill/>
        </p:spPr>
      </p:pic>
      <p:pic>
        <p:nvPicPr>
          <p:cNvPr id="7205" name="Picture 37" descr="c:\Program Files\Microsoft Office\Clipart\standard\stddir2\bs00276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52850" y="4038600"/>
            <a:ext cx="1638300" cy="13128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" grpId="0" autoUpdateAnimBg="0"/>
      <p:bldP spid="7199" grpId="0" autoUpdateAnimBg="0"/>
      <p:bldP spid="7200" grpId="0" autoUpdateAnimBg="0"/>
      <p:bldP spid="7201" grpId="0" autoUpdateAnimBg="0"/>
      <p:bldP spid="7202" grpId="0" autoUpdateAnimBg="0"/>
      <p:bldP spid="720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E065-10F3-46B9-943C-019324DCE39F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US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sustantivos: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981200"/>
            <a:ext cx="4572000" cy="4114800"/>
          </a:xfrm>
          <a:effectLst>
            <a:outerShdw dist="17961" dir="2700000" algn="ctr" rotWithShape="0">
              <a:srgbClr val="808080"/>
            </a:outerShdw>
          </a:effectLst>
        </p:spPr>
        <p:txBody>
          <a:bodyPr/>
          <a:lstStyle/>
          <a:p>
            <a:pPr>
              <a:buClr>
                <a:schemeClr val="tx2"/>
              </a:buClr>
              <a:buSzTx/>
              <a:buFont typeface="Wingdings" pitchFamily="2" charset="2"/>
              <a:buChar char="ü"/>
            </a:pPr>
            <a:r>
              <a:rPr lang="en-US" sz="2800" i="1" u="sng"/>
              <a:t>Noun</a:t>
            </a:r>
            <a:r>
              <a:rPr lang="en-US" sz="2800"/>
              <a:t>: person, place, thing, idea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ü"/>
            </a:pPr>
            <a:endParaRPr lang="en-US" sz="2800"/>
          </a:p>
          <a:p>
            <a:pPr>
              <a:buClr>
                <a:schemeClr val="tx2"/>
              </a:buClr>
              <a:buSzTx/>
              <a:buFont typeface="Wingdings" pitchFamily="2" charset="2"/>
              <a:buChar char="ü"/>
            </a:pPr>
            <a:r>
              <a:rPr lang="en-US" sz="2800"/>
              <a:t>En español, nouns have </a:t>
            </a:r>
            <a:r>
              <a:rPr lang="en-US" sz="2800" i="1" u="sng"/>
              <a:t>gender</a:t>
            </a:r>
            <a:endParaRPr lang="en-US" sz="2800"/>
          </a:p>
          <a:p>
            <a:pPr>
              <a:buClr>
                <a:schemeClr val="tx2"/>
              </a:buClr>
              <a:buSzTx/>
              <a:buFont typeface="Wingdings" pitchFamily="2" charset="2"/>
              <a:buChar char="ü"/>
            </a:pPr>
            <a:endParaRPr lang="en-US" sz="2800"/>
          </a:p>
          <a:p>
            <a:pPr>
              <a:buClr>
                <a:schemeClr val="tx2"/>
              </a:buClr>
              <a:buSzTx/>
              <a:buFont typeface="Wingdings" pitchFamily="2" charset="2"/>
              <a:buChar char="ü"/>
            </a:pPr>
            <a:r>
              <a:rPr lang="en-US" sz="2800"/>
              <a:t>Sustantivos masculinos / Sustantivos femeninos</a:t>
            </a:r>
          </a:p>
        </p:txBody>
      </p:sp>
      <p:pic>
        <p:nvPicPr>
          <p:cNvPr id="8197" name="Picture 5" descr="C:\Program Files\Microsoft Office\Clipart\Office\Library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362200"/>
            <a:ext cx="3108325" cy="3344863"/>
          </a:xfrm>
        </p:spPr>
      </p:pic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B314-EB07-4D59-8BEC-41C1199AAADB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22325" y="457200"/>
            <a:ext cx="4379913" cy="604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Sustantivos masculinos: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55725" y="1143000"/>
            <a:ext cx="6311900" cy="1117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28398" dir="1593903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usually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end in “- o”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used with definite article “el”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(“the”)</a:t>
            </a: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28800" y="2438400"/>
            <a:ext cx="1327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El chico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0" y="2438400"/>
            <a:ext cx="1895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El bolígrafo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261100" y="2438400"/>
            <a:ext cx="18923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El cuaderno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8200" y="3124200"/>
            <a:ext cx="4202113" cy="604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Sustantivos femeninos: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371600" y="3810000"/>
            <a:ext cx="6311900" cy="1630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28398" dir="1593903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may end in “- a”, “- ción”, </a:t>
            </a:r>
          </a:p>
          <a:p>
            <a:pPr>
              <a:lnSpc>
                <a:spcPct val="120000"/>
              </a:lnSpc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	“- sión”, “- dad”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used with definite article “la”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(“the”)</a:t>
            </a:r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81025" y="5562600"/>
            <a:ext cx="1400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La chica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209800" y="5562600"/>
            <a:ext cx="15446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La acción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114800" y="5562600"/>
            <a:ext cx="20081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La televisión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477000" y="5562600"/>
            <a:ext cx="21764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La posibilidad</a:t>
            </a: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build="p" autoUpdateAnimBg="0"/>
      <p:bldP spid="9225" grpId="0" autoUpdateAnimBg="0"/>
      <p:bldP spid="9226" grpId="0" autoUpdateAnimBg="0"/>
      <p:bldP spid="9227" grpId="0" autoUpdateAnimBg="0"/>
      <p:bldP spid="92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27F2-FC23-4714-81FC-D8A26195A89E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22325" y="573088"/>
            <a:ext cx="4916488" cy="75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i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Exceptions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to the rule…: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1411288"/>
            <a:ext cx="77438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gender of some words must be learned because 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they don’t follow the patterns for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masculino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femenino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70025" y="2630488"/>
            <a:ext cx="2100263" cy="301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u="sng">
                <a:solidFill>
                  <a:schemeClr val="tx2"/>
                </a:solidFill>
              </a:rPr>
              <a:t>Masculinos</a:t>
            </a:r>
            <a:r>
              <a:rPr lang="en-US">
                <a:solidFill>
                  <a:schemeClr val="tx2"/>
                </a:solidFill>
              </a:rPr>
              <a:t>:</a:t>
            </a:r>
          </a:p>
          <a:p>
            <a:pPr algn="ctr"/>
            <a:endParaRPr lang="en-US">
              <a:solidFill>
                <a:schemeClr val="tx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El</a:t>
            </a:r>
            <a:r>
              <a:rPr lang="en-US"/>
              <a:t> dí</a:t>
            </a:r>
            <a:r>
              <a:rPr lang="en-US">
                <a:solidFill>
                  <a:schemeClr val="accent2"/>
                </a:solidFill>
              </a:rPr>
              <a:t>a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El </a:t>
            </a:r>
            <a:r>
              <a:rPr lang="en-US"/>
              <a:t>map</a:t>
            </a:r>
            <a:r>
              <a:rPr lang="en-US">
                <a:solidFill>
                  <a:schemeClr val="accent2"/>
                </a:solidFill>
              </a:rPr>
              <a:t>a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El</a:t>
            </a:r>
            <a:r>
              <a:rPr lang="en-US"/>
              <a:t> relo</a:t>
            </a:r>
            <a:r>
              <a:rPr lang="en-US">
                <a:solidFill>
                  <a:schemeClr val="accent2"/>
                </a:solidFill>
              </a:rPr>
              <a:t>j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El</a:t>
            </a:r>
            <a:r>
              <a:rPr lang="en-US"/>
              <a:t> lápi</a:t>
            </a:r>
            <a:r>
              <a:rPr lang="en-US">
                <a:solidFill>
                  <a:schemeClr val="accent2"/>
                </a:solidFill>
              </a:rPr>
              <a:t>z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El</a:t>
            </a:r>
            <a:r>
              <a:rPr lang="en-US"/>
              <a:t> pupitr</a:t>
            </a:r>
            <a:r>
              <a:rPr lang="en-US">
                <a:solidFill>
                  <a:schemeClr val="accent2"/>
                </a:solidFill>
              </a:rPr>
              <a:t>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El</a:t>
            </a:r>
            <a:r>
              <a:rPr lang="en-US"/>
              <a:t> sacapunt</a:t>
            </a:r>
            <a:r>
              <a:rPr lang="en-US">
                <a:solidFill>
                  <a:schemeClr val="accent2"/>
                </a:solidFill>
              </a:rPr>
              <a:t>as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56275" y="2625725"/>
            <a:ext cx="1778000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u="sng">
                <a:solidFill>
                  <a:schemeClr val="tx2"/>
                </a:solidFill>
              </a:rPr>
              <a:t>Femeninos</a:t>
            </a:r>
            <a:r>
              <a:rPr lang="en-US">
                <a:solidFill>
                  <a:schemeClr val="tx2"/>
                </a:solidFill>
              </a:rPr>
              <a:t>:</a:t>
            </a:r>
          </a:p>
          <a:p>
            <a:pPr algn="ctr"/>
            <a:endParaRPr lang="en-US">
              <a:solidFill>
                <a:schemeClr val="tx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La</a:t>
            </a:r>
            <a:r>
              <a:rPr lang="en-US"/>
              <a:t> tard</a:t>
            </a:r>
            <a:r>
              <a:rPr lang="en-US">
                <a:solidFill>
                  <a:schemeClr val="accent2"/>
                </a:solidFill>
              </a:rPr>
              <a:t>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La</a:t>
            </a:r>
            <a:r>
              <a:rPr lang="en-US"/>
              <a:t> noch</a:t>
            </a:r>
            <a:r>
              <a:rPr lang="en-US">
                <a:solidFill>
                  <a:schemeClr val="accent2"/>
                </a:solidFill>
              </a:rPr>
              <a:t>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La</a:t>
            </a:r>
            <a:r>
              <a:rPr lang="en-US"/>
              <a:t> clas</a:t>
            </a:r>
            <a:r>
              <a:rPr lang="en-US">
                <a:solidFill>
                  <a:schemeClr val="accent2"/>
                </a:solidFill>
              </a:rPr>
              <a:t>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La</a:t>
            </a:r>
            <a:r>
              <a:rPr lang="en-US"/>
              <a:t> pare</a:t>
            </a:r>
            <a:r>
              <a:rPr lang="en-US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29600" y="4572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#1</a:t>
            </a:r>
          </a:p>
        </p:txBody>
      </p:sp>
      <p:pic>
        <p:nvPicPr>
          <p:cNvPr id="10262" name="Picture 22" descr="c:\Program Files\Microsoft Office\Clipart\standard\stddir2\bs0027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257800"/>
            <a:ext cx="1295400" cy="10382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5" grpId="0" build="p" autoUpdateAnimBg="0"/>
      <p:bldP spid="10246" grpId="0" build="p" autoUpdateAnimBg="0"/>
      <p:bldP spid="1026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6DE5-E685-4E42-9DED-53C338F820CF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22325" y="573088"/>
            <a:ext cx="4916488" cy="75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i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Exceptions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to the rule…: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38200" y="1411288"/>
            <a:ext cx="73882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Some nouns referring to people only </a:t>
            </a:r>
            <a:r>
              <a:rPr lang="en-US" i="1" u="sng"/>
              <a:t>have</a:t>
            </a:r>
            <a:r>
              <a:rPr lang="en-US"/>
              <a:t> one form.  </a:t>
            </a:r>
          </a:p>
          <a:p>
            <a:r>
              <a:rPr lang="en-US"/>
              <a:t>The gender is determined by the article used: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46225" y="2630488"/>
            <a:ext cx="1947863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u="sng">
                <a:solidFill>
                  <a:schemeClr val="tx2"/>
                </a:solidFill>
              </a:rPr>
              <a:t>Masculino</a:t>
            </a:r>
            <a:r>
              <a:rPr lang="en-US">
                <a:solidFill>
                  <a:schemeClr val="tx2"/>
                </a:solidFill>
              </a:rPr>
              <a:t>:</a:t>
            </a:r>
          </a:p>
          <a:p>
            <a:pPr algn="ctr"/>
            <a:endParaRPr lang="en-US">
              <a:solidFill>
                <a:schemeClr val="tx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El</a:t>
            </a:r>
            <a:r>
              <a:rPr lang="en-US"/>
              <a:t> estudiante</a:t>
            </a:r>
            <a:endParaRPr lang="en-US">
              <a:solidFill>
                <a:schemeClr val="accent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El </a:t>
            </a:r>
            <a:r>
              <a:rPr lang="en-US"/>
              <a:t>dentista</a:t>
            </a:r>
            <a:endParaRPr lang="en-US">
              <a:solidFill>
                <a:schemeClr val="accent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El</a:t>
            </a:r>
            <a:r>
              <a:rPr lang="en-US"/>
              <a:t> artista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638800" y="2625725"/>
            <a:ext cx="2016125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u="sng">
                <a:solidFill>
                  <a:schemeClr val="tx2"/>
                </a:solidFill>
              </a:rPr>
              <a:t>Femenino</a:t>
            </a:r>
            <a:r>
              <a:rPr lang="en-US">
                <a:solidFill>
                  <a:schemeClr val="tx2"/>
                </a:solidFill>
              </a:rPr>
              <a:t>:</a:t>
            </a:r>
          </a:p>
          <a:p>
            <a:pPr algn="ctr"/>
            <a:endParaRPr lang="en-US">
              <a:solidFill>
                <a:schemeClr val="tx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La</a:t>
            </a:r>
            <a:r>
              <a:rPr lang="en-US"/>
              <a:t> estudiante</a:t>
            </a:r>
            <a:endParaRPr lang="en-US">
              <a:solidFill>
                <a:schemeClr val="accent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La</a:t>
            </a:r>
            <a:r>
              <a:rPr lang="en-US"/>
              <a:t> dentista</a:t>
            </a:r>
            <a:endParaRPr lang="en-US">
              <a:solidFill>
                <a:schemeClr val="accent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La</a:t>
            </a:r>
            <a:r>
              <a:rPr lang="en-US"/>
              <a:t> artista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229600" y="4572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#2</a:t>
            </a:r>
          </a:p>
        </p:txBody>
      </p:sp>
      <p:pic>
        <p:nvPicPr>
          <p:cNvPr id="11297" name="Picture 33" descr="C:\Program Files\Microsoft Office\Clipart\Powerpnt\write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5888" y="4724400"/>
            <a:ext cx="1292225" cy="1592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build="p" autoUpdateAnimBg="0"/>
      <p:bldP spid="11269" grpId="0" build="p" autoUpdateAnimBg="0"/>
      <p:bldP spid="11270" grpId="0" autoUpdateAnimBg="0"/>
    </p:bldLst>
  </p:timing>
</p:sld>
</file>

<file path=ppt/theme/theme1.xml><?xml version="1.0" encoding="utf-8"?>
<a:theme xmlns:a="http://schemas.openxmlformats.org/drawingml/2006/main" name="BLUEBOX">
  <a:themeElements>
    <a:clrScheme name="BLUEBOX 1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FF0033"/>
      </a:accent2>
      <a:accent3>
        <a:srgbClr val="AAAACA"/>
      </a:accent3>
      <a:accent4>
        <a:srgbClr val="DADADA"/>
      </a:accent4>
      <a:accent5>
        <a:srgbClr val="FFCAAA"/>
      </a:accent5>
      <a:accent6>
        <a:srgbClr val="E7002D"/>
      </a:accent6>
      <a:hlink>
        <a:srgbClr val="00CCCC"/>
      </a:hlink>
      <a:folHlink>
        <a:srgbClr val="6699FF"/>
      </a:folHlink>
    </a:clrScheme>
    <a:fontScheme name="BLUEBO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BOX 1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FF9900"/>
        </a:accent1>
        <a:accent2>
          <a:srgbClr val="FF0033"/>
        </a:accent2>
        <a:accent3>
          <a:srgbClr val="AAAACA"/>
        </a:accent3>
        <a:accent4>
          <a:srgbClr val="DADADA"/>
        </a:accent4>
        <a:accent5>
          <a:srgbClr val="FFCAAA"/>
        </a:accent5>
        <a:accent6>
          <a:srgbClr val="E7002D"/>
        </a:accent6>
        <a:hlink>
          <a:srgbClr val="00CC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BOX 2">
        <a:dk1>
          <a:srgbClr val="000000"/>
        </a:dk1>
        <a:lt1>
          <a:srgbClr val="FFFFFF"/>
        </a:lt1>
        <a:dk2>
          <a:srgbClr val="FF0033"/>
        </a:dk2>
        <a:lt2>
          <a:srgbClr val="CCCCFF"/>
        </a:lt2>
        <a:accent1>
          <a:srgbClr val="FF33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ADFF"/>
        </a:accent5>
        <a:accent6>
          <a:srgbClr val="0000E7"/>
        </a:accent6>
        <a:hlink>
          <a:srgbClr val="00FF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DDDDDD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6B6B6B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 4">
        <a:dk1>
          <a:srgbClr val="663300"/>
        </a:dk1>
        <a:lt1>
          <a:srgbClr val="FFFFFF"/>
        </a:lt1>
        <a:dk2>
          <a:srgbClr val="996600"/>
        </a:dk2>
        <a:lt2>
          <a:srgbClr val="FFFF00"/>
        </a:lt2>
        <a:accent1>
          <a:srgbClr val="FF9900"/>
        </a:accent1>
        <a:accent2>
          <a:srgbClr val="FF0033"/>
        </a:accent2>
        <a:accent3>
          <a:srgbClr val="CAB8AA"/>
        </a:accent3>
        <a:accent4>
          <a:srgbClr val="DADADA"/>
        </a:accent4>
        <a:accent5>
          <a:srgbClr val="FFCAAA"/>
        </a:accent5>
        <a:accent6>
          <a:srgbClr val="E7002D"/>
        </a:accent6>
        <a:hlink>
          <a:srgbClr val="00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Designs\BLUEBOX.POT</Template>
  <TotalTime>303</TotalTime>
  <Words>457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 New Roman</vt:lpstr>
      <vt:lpstr>Arial</vt:lpstr>
      <vt:lpstr>Monotype Sorts</vt:lpstr>
      <vt:lpstr>Wingdings</vt:lpstr>
      <vt:lpstr>Comic Sans MS</vt:lpstr>
      <vt:lpstr>BLUEBOX</vt:lpstr>
      <vt:lpstr>Slide 1</vt:lpstr>
      <vt:lpstr>Slide 2</vt:lpstr>
      <vt:lpstr>Slide 3</vt:lpstr>
      <vt:lpstr>Slide 4</vt:lpstr>
      <vt:lpstr>Slide 5</vt:lpstr>
      <vt:lpstr>Los sustantivos:</vt:lpstr>
      <vt:lpstr>Slide 7</vt:lpstr>
      <vt:lpstr>Slide 8</vt:lpstr>
      <vt:lpstr>Slide 9</vt:lpstr>
      <vt:lpstr>Slide 10</vt:lpstr>
      <vt:lpstr>Slide 11</vt:lpstr>
      <vt:lpstr>Slide 12</vt:lpstr>
      <vt:lpstr>Slide 13</vt:lpstr>
      <vt:lpstr>¿Qué es esto?</vt:lpstr>
      <vt:lpstr>Slide 15</vt:lpstr>
      <vt:lpstr>Slide 16</vt:lpstr>
      <vt:lpstr>Slide 17</vt:lpstr>
      <vt:lpstr>Slide 18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and Jennifer Duggan</dc:creator>
  <cp:lastModifiedBy>Greg Moran</cp:lastModifiedBy>
  <cp:revision>47</cp:revision>
  <dcterms:created xsi:type="dcterms:W3CDTF">2001-09-29T01:51:38Z</dcterms:created>
  <dcterms:modified xsi:type="dcterms:W3CDTF">2012-01-08T18:13:23Z</dcterms:modified>
</cp:coreProperties>
</file>